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73" r:id="rId9"/>
    <p:sldId id="279" r:id="rId10"/>
    <p:sldId id="271" r:id="rId11"/>
    <p:sldId id="272" r:id="rId12"/>
    <p:sldId id="278" r:id="rId13"/>
    <p:sldId id="264" r:id="rId14"/>
    <p:sldId id="265" r:id="rId15"/>
    <p:sldId id="266" r:id="rId16"/>
    <p:sldId id="267" r:id="rId17"/>
    <p:sldId id="268" r:id="rId18"/>
    <p:sldId id="269" r:id="rId19"/>
    <p:sldId id="270" r:id="rId20"/>
    <p:sldId id="274" r:id="rId21"/>
    <p:sldId id="275" r:id="rId22"/>
    <p:sldId id="276" r:id="rId23"/>
    <p:sldId id="277" r:id="rId2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2">
        <a:schemeClr val="bg1"/>
      </p:bgRef>
    </p:bg>
    <p:spTree>
      <p:nvGrpSpPr>
        <p:cNvPr id="1" name=""/>
        <p:cNvGrpSpPr/>
        <p:nvPr/>
      </p:nvGrpSpPr>
      <p:grpSpPr>
        <a:xfrm>
          <a:off x="0" y="0"/>
          <a:ext cx="0" cy="0"/>
          <a:chOff x="0" y="0"/>
          <a:chExt cx="0" cy="0"/>
        </a:xfrm>
      </p:grpSpPr>
      <p:sp>
        <p:nvSpPr>
          <p:cNvPr id="8" name="Rechteck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Gerade Verbindung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el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de-DE" smtClean="0"/>
              <a:t>Titelmasterformat durch Klicken bearbeiten</a:t>
            </a:r>
            <a:endParaRPr kumimoji="0" lang="en-US"/>
          </a:p>
        </p:txBody>
      </p:sp>
      <p:sp>
        <p:nvSpPr>
          <p:cNvPr id="25" name="Untertitel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smtClean="0"/>
              <a:t>Formatvorlage des Untertitelmasters durch Klicken bearbeiten</a:t>
            </a:r>
            <a:endParaRPr kumimoji="0" lang="en-US"/>
          </a:p>
        </p:txBody>
      </p:sp>
      <p:sp>
        <p:nvSpPr>
          <p:cNvPr id="31" name="Datumsplatzhalt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811D22F-5904-4FA9-A4BF-F042CE953353}" type="datetimeFigureOut">
              <a:rPr lang="de-AT" smtClean="0"/>
              <a:pPr/>
              <a:t>17.09.2015</a:t>
            </a:fld>
            <a:endParaRPr lang="de-AT"/>
          </a:p>
        </p:txBody>
      </p:sp>
      <p:sp>
        <p:nvSpPr>
          <p:cNvPr id="18" name="Fußzeilenplatzhalt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de-AT"/>
          </a:p>
        </p:txBody>
      </p:sp>
      <p:sp>
        <p:nvSpPr>
          <p:cNvPr id="29" name="Foliennummernplatzhalt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C2413E-C5EC-43DE-A4F0-48E5DB9DCD17}" type="slidenum">
              <a:rPr lang="de-AT" smtClean="0"/>
              <a:pPr/>
              <a:t>‹Nr.›</a:t>
            </a:fld>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5" name="Fußzeilenplatzhalter 4"/>
          <p:cNvSpPr>
            <a:spLocks noGrp="1"/>
          </p:cNvSpPr>
          <p:nvPr>
            <p:ph type="ftr" sz="quarter" idx="11"/>
          </p:nvPr>
        </p:nvSpPr>
        <p:spPr/>
        <p:txBody>
          <a:bodyPr/>
          <a:lstStyle>
            <a:extLst/>
          </a:lstStyle>
          <a:p>
            <a:endParaRPr lang="de-AT"/>
          </a:p>
        </p:txBody>
      </p:sp>
      <p:sp>
        <p:nvSpPr>
          <p:cNvPr id="6" name="Foliennummernplatzhalter 5"/>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53200" y="274955"/>
            <a:ext cx="1524000" cy="5851525"/>
          </a:xfrm>
        </p:spPr>
        <p:txBody>
          <a:bodyPr vert="eaVert" anchor="t"/>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42"/>
            <a:ext cx="6019800" cy="5851525"/>
          </a:xfrm>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a:xfrm>
            <a:off x="4242816" y="6557946"/>
            <a:ext cx="2002464" cy="226902"/>
          </a:xfrm>
        </p:spPr>
        <p:txBody>
          <a:bodyPr/>
          <a:lstStyle>
            <a:extLst/>
          </a:lstStyle>
          <a:p>
            <a:fld id="{5811D22F-5904-4FA9-A4BF-F042CE953353}" type="datetimeFigureOut">
              <a:rPr lang="de-AT" smtClean="0"/>
              <a:pPr/>
              <a:t>17.09.2015</a:t>
            </a:fld>
            <a:endParaRPr lang="de-AT"/>
          </a:p>
        </p:txBody>
      </p:sp>
      <p:sp>
        <p:nvSpPr>
          <p:cNvPr id="5" name="Fußzeilenplatzhalter 4"/>
          <p:cNvSpPr>
            <a:spLocks noGrp="1"/>
          </p:cNvSpPr>
          <p:nvPr>
            <p:ph type="ftr" sz="quarter" idx="11"/>
          </p:nvPr>
        </p:nvSpPr>
        <p:spPr>
          <a:xfrm>
            <a:off x="457200" y="6556248"/>
            <a:ext cx="3657600" cy="228600"/>
          </a:xfrm>
        </p:spPr>
        <p:txBody>
          <a:bodyPr/>
          <a:lstStyle>
            <a:extLst/>
          </a:lstStyle>
          <a:p>
            <a:endParaRPr lang="de-AT"/>
          </a:p>
        </p:txBody>
      </p:sp>
      <p:sp>
        <p:nvSpPr>
          <p:cNvPr id="6" name="Foliennummernplatzhalt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C2413E-C5EC-43DE-A4F0-48E5DB9DCD17}" type="slidenum">
              <a:rPr lang="de-AT" smtClean="0"/>
              <a:pPr/>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5" name="Fußzeilenplatzhalter 4"/>
          <p:cNvSpPr>
            <a:spLocks noGrp="1"/>
          </p:cNvSpPr>
          <p:nvPr>
            <p:ph type="ftr" sz="quarter" idx="11"/>
          </p:nvPr>
        </p:nvSpPr>
        <p:spPr/>
        <p:txBody>
          <a:bodyPr/>
          <a:lstStyle>
            <a:extLst/>
          </a:lstStyle>
          <a:p>
            <a:endParaRPr lang="de-AT"/>
          </a:p>
        </p:txBody>
      </p:sp>
      <p:sp>
        <p:nvSpPr>
          <p:cNvPr id="6" name="Foliennummernplatzhalter 5"/>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811D22F-5904-4FA9-A4BF-F042CE953353}" type="datetimeFigureOut">
              <a:rPr lang="de-AT" smtClean="0"/>
              <a:pPr/>
              <a:t>17.09.2015</a:t>
            </a:fld>
            <a:endParaRPr lang="de-AT"/>
          </a:p>
        </p:txBody>
      </p:sp>
      <p:sp>
        <p:nvSpPr>
          <p:cNvPr id="5" name="Fußzeilenplatzhalt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de-AT"/>
          </a:p>
        </p:txBody>
      </p:sp>
      <p:sp>
        <p:nvSpPr>
          <p:cNvPr id="6" name="Foliennummernplatzhalter 5"/>
          <p:cNvSpPr>
            <a:spLocks noGrp="1"/>
          </p:cNvSpPr>
          <p:nvPr>
            <p:ph type="sldNum" sz="quarter" idx="12"/>
          </p:nvPr>
        </p:nvSpPr>
        <p:spPr>
          <a:xfrm>
            <a:off x="6733952" y="6555112"/>
            <a:ext cx="588336" cy="228600"/>
          </a:xfrm>
        </p:spPr>
        <p:txBody>
          <a:bodyPr/>
          <a:lstStyle>
            <a:extLst/>
          </a:lstStyle>
          <a:p>
            <a:fld id="{CFC2413E-C5EC-43DE-A4F0-48E5DB9DCD17}" type="slidenum">
              <a:rPr lang="de-AT" smtClean="0"/>
              <a:pPr/>
              <a:t>‹Nr.›</a:t>
            </a:fld>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lstStyle>
            <a:extLst/>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6" name="Fußzeilenplatzhalter 5"/>
          <p:cNvSpPr>
            <a:spLocks noGrp="1"/>
          </p:cNvSpPr>
          <p:nvPr>
            <p:ph type="ftr" sz="quarter" idx="11"/>
          </p:nvPr>
        </p:nvSpPr>
        <p:spPr/>
        <p:txBody>
          <a:bodyPr/>
          <a:lstStyle>
            <a:extLst/>
          </a:lstStyle>
          <a:p>
            <a:endParaRPr lang="de-AT"/>
          </a:p>
        </p:txBody>
      </p:sp>
      <p:sp>
        <p:nvSpPr>
          <p:cNvPr id="7" name="Foliennummernplatzhalter 6"/>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nchor="b"/>
          <a:lstStyle>
            <a:lvl1pPr>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8" name="Fußzeilenplatzhalter 7"/>
          <p:cNvSpPr>
            <a:spLocks noGrp="1"/>
          </p:cNvSpPr>
          <p:nvPr>
            <p:ph type="ftr" sz="quarter" idx="11"/>
          </p:nvPr>
        </p:nvSpPr>
        <p:spPr/>
        <p:txBody>
          <a:bodyPr/>
          <a:lstStyle>
            <a:extLst/>
          </a:lstStyle>
          <a:p>
            <a:endParaRPr lang="de-AT"/>
          </a:p>
        </p:txBody>
      </p:sp>
      <p:sp>
        <p:nvSpPr>
          <p:cNvPr id="9" name="Foliennummernplatzhalter 8"/>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42048" cy="1143000"/>
          </a:xfrm>
        </p:spPr>
        <p:txBody>
          <a:bodyPr/>
          <a:lstStyle>
            <a:extLst/>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4" name="Fußzeilenplatzhalter 3"/>
          <p:cNvSpPr>
            <a:spLocks noGrp="1"/>
          </p:cNvSpPr>
          <p:nvPr>
            <p:ph type="ftr" sz="quarter" idx="11"/>
          </p:nvPr>
        </p:nvSpPr>
        <p:spPr/>
        <p:txBody>
          <a:bodyPr/>
          <a:lstStyle>
            <a:extLst/>
          </a:lstStyle>
          <a:p>
            <a:endParaRPr lang="de-AT"/>
          </a:p>
        </p:txBody>
      </p:sp>
      <p:sp>
        <p:nvSpPr>
          <p:cNvPr id="5" name="Foliennummernplatzhalter 4"/>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solidFill>
                  <a:schemeClr val="tx2"/>
                </a:solidFill>
              </a:defRPr>
            </a:lvl1pPr>
            <a:extLst/>
          </a:lstStyle>
          <a:p>
            <a:fld id="{5811D22F-5904-4FA9-A4BF-F042CE953353}" type="datetimeFigureOut">
              <a:rPr lang="de-AT" smtClean="0"/>
              <a:pPr/>
              <a:t>17.09.2015</a:t>
            </a:fld>
            <a:endParaRPr lang="de-AT"/>
          </a:p>
        </p:txBody>
      </p:sp>
      <p:sp>
        <p:nvSpPr>
          <p:cNvPr id="3" name="Fußzeilenplatzhalter 2"/>
          <p:cNvSpPr>
            <a:spLocks noGrp="1"/>
          </p:cNvSpPr>
          <p:nvPr>
            <p:ph type="ftr" sz="quarter" idx="11"/>
          </p:nvPr>
        </p:nvSpPr>
        <p:spPr/>
        <p:txBody>
          <a:bodyPr/>
          <a:lstStyle>
            <a:lvl1pPr>
              <a:defRPr>
                <a:solidFill>
                  <a:schemeClr val="tx2"/>
                </a:solidFill>
              </a:defRPr>
            </a:lvl1pPr>
            <a:extLst/>
          </a:lstStyle>
          <a:p>
            <a:endParaRPr lang="de-AT"/>
          </a:p>
        </p:txBody>
      </p:sp>
      <p:sp>
        <p:nvSpPr>
          <p:cNvPr id="4" name="Foliennummernplatzhalter 3"/>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6" name="Fußzeilenplatzhalter 5"/>
          <p:cNvSpPr>
            <a:spLocks noGrp="1"/>
          </p:cNvSpPr>
          <p:nvPr>
            <p:ph type="ftr" sz="quarter" idx="11"/>
          </p:nvPr>
        </p:nvSpPr>
        <p:spPr/>
        <p:txBody>
          <a:bodyPr/>
          <a:lstStyle>
            <a:extLst/>
          </a:lstStyle>
          <a:p>
            <a:endParaRPr lang="de-AT"/>
          </a:p>
        </p:txBody>
      </p:sp>
      <p:sp>
        <p:nvSpPr>
          <p:cNvPr id="7" name="Foliennummernplatzhalter 6"/>
          <p:cNvSpPr>
            <a:spLocks noGrp="1"/>
          </p:cNvSpPr>
          <p:nvPr>
            <p:ph type="sldNum" sz="quarter" idx="12"/>
          </p:nvPr>
        </p:nvSpPr>
        <p:spPr/>
        <p:txBody>
          <a:bodyPr/>
          <a:lstStyle>
            <a:extLst/>
          </a:lstStyle>
          <a:p>
            <a:fld id="{CFC2413E-C5EC-43DE-A4F0-48E5DB9DCD17}" type="slidenum">
              <a:rPr lang="de-AT" smtClean="0"/>
              <a:pPr/>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2"/>
      </p:bgRef>
    </p:bg>
    <p:spTree>
      <p:nvGrpSpPr>
        <p:cNvPr id="1" name=""/>
        <p:cNvGrpSpPr/>
        <p:nvPr/>
      </p:nvGrpSpPr>
      <p:grpSpPr>
        <a:xfrm>
          <a:off x="0" y="0"/>
          <a:ext cx="0" cy="0"/>
          <a:chOff x="0" y="0"/>
          <a:chExt cx="0" cy="0"/>
        </a:xfrm>
      </p:grpSpPr>
      <p:sp>
        <p:nvSpPr>
          <p:cNvPr id="8" name="Rechteck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hteck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el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de-DE" smtClean="0"/>
              <a:t>Titelmasterformat durch Klicken bearbeiten</a:t>
            </a:r>
            <a:endParaRPr kumimoji="0" lang="en-US" dirty="0"/>
          </a:p>
        </p:txBody>
      </p:sp>
      <p:sp>
        <p:nvSpPr>
          <p:cNvPr id="4" name="Textplatzhalt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de-DE" smtClean="0"/>
              <a:t>Textmasterformate durch Klicken bearbeiten</a:t>
            </a:r>
          </a:p>
        </p:txBody>
      </p:sp>
      <p:sp>
        <p:nvSpPr>
          <p:cNvPr id="5" name="Datumsplatzhalter 4"/>
          <p:cNvSpPr>
            <a:spLocks noGrp="1"/>
          </p:cNvSpPr>
          <p:nvPr>
            <p:ph type="dt" sz="half" idx="10"/>
          </p:nvPr>
        </p:nvSpPr>
        <p:spPr/>
        <p:txBody>
          <a:bodyPr/>
          <a:lstStyle>
            <a:extLst/>
          </a:lstStyle>
          <a:p>
            <a:fld id="{5811D22F-5904-4FA9-A4BF-F042CE953353}" type="datetimeFigureOut">
              <a:rPr lang="de-AT" smtClean="0"/>
              <a:pPr/>
              <a:t>17.09.2015</a:t>
            </a:fld>
            <a:endParaRPr lang="de-AT"/>
          </a:p>
        </p:txBody>
      </p:sp>
      <p:sp>
        <p:nvSpPr>
          <p:cNvPr id="6" name="Fußzeilenplatzhalter 5"/>
          <p:cNvSpPr>
            <a:spLocks noGrp="1"/>
          </p:cNvSpPr>
          <p:nvPr>
            <p:ph type="ftr" sz="quarter" idx="11"/>
          </p:nvPr>
        </p:nvSpPr>
        <p:spPr/>
        <p:txBody>
          <a:bodyPr/>
          <a:lstStyle>
            <a:extLst/>
          </a:lstStyle>
          <a:p>
            <a:endParaRPr lang="de-AT"/>
          </a:p>
        </p:txBody>
      </p:sp>
      <p:sp>
        <p:nvSpPr>
          <p:cNvPr id="7" name="Foliennummernplatzhalter 6"/>
          <p:cNvSpPr>
            <a:spLocks noGrp="1"/>
          </p:cNvSpPr>
          <p:nvPr>
            <p:ph type="sldNum" sz="quarter" idx="12"/>
          </p:nvPr>
        </p:nvSpPr>
        <p:spPr/>
        <p:txBody>
          <a:bodyPr/>
          <a:lstStyle>
            <a:extLst/>
          </a:lstStyle>
          <a:p>
            <a:fld id="{CFC2413E-C5EC-43DE-A4F0-48E5DB9DCD17}" type="slidenum">
              <a:rPr lang="de-AT" smtClean="0"/>
              <a:pPr/>
              <a:t>‹Nr.›</a:t>
            </a:fld>
            <a:endParaRPr lang="de-AT"/>
          </a:p>
        </p:txBody>
      </p:sp>
      <p:sp>
        <p:nvSpPr>
          <p:cNvPr id="10" name="Bildplatzhalt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de-DE" smtClean="0"/>
              <a:t>Bild durch Klicken auf Symbol hinzufügen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elplatzhalt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de-DE" smtClean="0"/>
              <a:t>Titelmasterformat durch Klicken bearbeiten</a:t>
            </a:r>
            <a:endParaRPr kumimoji="0" lang="en-US"/>
          </a:p>
        </p:txBody>
      </p:sp>
      <p:sp>
        <p:nvSpPr>
          <p:cNvPr id="31" name="Textplatzhalt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27" name="Datumsplatzhalt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811D22F-5904-4FA9-A4BF-F042CE953353}" type="datetimeFigureOut">
              <a:rPr lang="de-AT" smtClean="0"/>
              <a:pPr/>
              <a:t>17.09.2015</a:t>
            </a:fld>
            <a:endParaRPr lang="de-AT"/>
          </a:p>
        </p:txBody>
      </p:sp>
      <p:sp>
        <p:nvSpPr>
          <p:cNvPr id="4" name="Fußzeilenplatzhalt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de-AT"/>
          </a:p>
        </p:txBody>
      </p:sp>
      <p:sp>
        <p:nvSpPr>
          <p:cNvPr id="16" name="Foliennummernplatzhalt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C2413E-C5EC-43DE-A4F0-48E5DB9DCD17}" type="slidenum">
              <a:rPr lang="de-AT" smtClean="0"/>
              <a:pPr/>
              <a:t>‹Nr.›</a:t>
            </a:fld>
            <a:endParaRPr lang="de-A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pPr algn="ctr" eaLnBrk="0"/>
            <a:r>
              <a:rPr lang="ru-RU" sz="4000" dirty="0" smtClean="0">
                <a:latin typeface="Mistral" pitchFamily="66" charset="0"/>
              </a:rPr>
              <a:t>Русский язык в системе билингвального образования</a:t>
            </a:r>
            <a:r>
              <a:rPr lang="de-AT" sz="4000" dirty="0" smtClean="0">
                <a:latin typeface="Mistral" pitchFamily="66" charset="0"/>
              </a:rPr>
              <a:t/>
            </a:r>
            <a:br>
              <a:rPr lang="de-AT" sz="4000" dirty="0" smtClean="0">
                <a:latin typeface="Mistral" pitchFamily="66" charset="0"/>
              </a:rPr>
            </a:br>
            <a:r>
              <a:rPr lang="ru-RU" sz="2400" dirty="0" smtClean="0"/>
              <a:t> </a:t>
            </a:r>
            <a:endParaRPr lang="de-AT" sz="2400" dirty="0"/>
          </a:p>
        </p:txBody>
      </p:sp>
      <p:sp>
        <p:nvSpPr>
          <p:cNvPr id="3" name="Untertitel 2"/>
          <p:cNvSpPr>
            <a:spLocks noGrp="1"/>
          </p:cNvSpPr>
          <p:nvPr>
            <p:ph type="subTitle" idx="1"/>
          </p:nvPr>
        </p:nvSpPr>
        <p:spPr/>
        <p:txBody>
          <a:bodyPr>
            <a:normAutofit fontScale="25000" lnSpcReduction="20000"/>
          </a:bodyPr>
          <a:lstStyle/>
          <a:p>
            <a:r>
              <a:rPr lang="ru-RU" sz="7200" dirty="0" smtClean="0">
                <a:cs typeface="Arial" pitchFamily="34" charset="0"/>
              </a:rPr>
              <a:t>доктор педагогических наук, профессор</a:t>
            </a:r>
            <a:br>
              <a:rPr lang="ru-RU" sz="7200" dirty="0" smtClean="0">
                <a:cs typeface="Arial" pitchFamily="34" charset="0"/>
              </a:rPr>
            </a:br>
            <a:r>
              <a:rPr lang="ru-RU" sz="7200" i="1" dirty="0" smtClean="0">
                <a:cs typeface="Arial" pitchFamily="34" charset="0"/>
              </a:rPr>
              <a:t>Анатолий Леонидович Бердичевский </a:t>
            </a:r>
            <a:r>
              <a:rPr lang="de-DE" sz="7200" i="1" dirty="0" smtClean="0">
                <a:cs typeface="Arial" pitchFamily="34" charset="0"/>
              </a:rPr>
              <a:t/>
            </a:r>
            <a:br>
              <a:rPr lang="de-DE" sz="7200" i="1" dirty="0" smtClean="0">
                <a:cs typeface="Arial" pitchFamily="34" charset="0"/>
              </a:rPr>
            </a:br>
            <a:r>
              <a:rPr lang="ru-RU" sz="7200" dirty="0" smtClean="0">
                <a:cs typeface="Arial" pitchFamily="34" charset="0"/>
              </a:rPr>
              <a:t>Университет прикладных наук Бургенланда (Австрия)</a:t>
            </a:r>
            <a:endParaRPr lang="de-AT" sz="7200" dirty="0" smtClean="0">
              <a:cs typeface="Arial" pitchFamily="34" charset="0"/>
            </a:endParaRPr>
          </a:p>
          <a:p>
            <a:r>
              <a:rPr lang="ru-RU" sz="2400" dirty="0" smtClean="0">
                <a:cs typeface="Arial" pitchFamily="34" charset="0"/>
              </a:rPr>
              <a:t/>
            </a:r>
            <a:br>
              <a:rPr lang="ru-RU" sz="2400" dirty="0" smtClean="0">
                <a:cs typeface="Arial" pitchFamily="34" charset="0"/>
              </a:rPr>
            </a:br>
            <a:endParaRPr lang="de-AT" sz="2400" dirty="0" smtClean="0"/>
          </a:p>
          <a:p>
            <a:endParaRPr lang="de-AT" dirty="0"/>
          </a:p>
        </p:txBody>
      </p:sp>
      <p:pic>
        <p:nvPicPr>
          <p:cNvPr id="6" name="Picture 4"/>
          <p:cNvPicPr>
            <a:picLocks noChangeAspect="1" noChangeArrowheads="1"/>
          </p:cNvPicPr>
          <p:nvPr/>
        </p:nvPicPr>
        <p:blipFill>
          <a:blip r:embed="rId2" cstate="print"/>
          <a:srcRect/>
          <a:stretch>
            <a:fillRect/>
          </a:stretch>
        </p:blipFill>
        <p:spPr>
          <a:xfrm>
            <a:off x="4860032" y="4509120"/>
            <a:ext cx="1857344" cy="219599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t>Основные задачи</a:t>
            </a:r>
            <a:endParaRPr lang="de-AT" dirty="0"/>
          </a:p>
        </p:txBody>
      </p:sp>
      <p:sp>
        <p:nvSpPr>
          <p:cNvPr id="3" name="Inhaltsplatzhalter 2"/>
          <p:cNvSpPr>
            <a:spLocks noGrp="1"/>
          </p:cNvSpPr>
          <p:nvPr>
            <p:ph idx="1"/>
          </p:nvPr>
        </p:nvSpPr>
        <p:spPr/>
        <p:txBody>
          <a:bodyPr>
            <a:normAutofit fontScale="85000" lnSpcReduction="20000"/>
          </a:bodyPr>
          <a:lstStyle/>
          <a:p>
            <a:pPr algn="just">
              <a:buFont typeface="Wingdings" pitchFamily="2" charset="2"/>
              <a:buNone/>
              <a:defRPr/>
            </a:pPr>
            <a:r>
              <a:rPr lang="ru-RU" sz="2800" dirty="0" smtClean="0"/>
              <a:t>	1. </a:t>
            </a:r>
            <a:r>
              <a:rPr lang="ru-RU" sz="2800" b="1" dirty="0" smtClean="0"/>
              <a:t>Разработка учебных планов и программ </a:t>
            </a:r>
            <a:r>
              <a:rPr lang="ru-RU" sz="2800" dirty="0" smtClean="0"/>
              <a:t>обучения детей соотечественников за рубежом русской культуре и русскому языку как её аспекту. </a:t>
            </a:r>
            <a:endParaRPr lang="de-DE" sz="2800" dirty="0" smtClean="0"/>
          </a:p>
          <a:p>
            <a:pPr algn="just">
              <a:buFont typeface="Wingdings" pitchFamily="2" charset="2"/>
              <a:buNone/>
              <a:defRPr/>
            </a:pPr>
            <a:r>
              <a:rPr lang="ru-RU" sz="2800" dirty="0" smtClean="0"/>
              <a:t>	2. </a:t>
            </a:r>
            <a:r>
              <a:rPr lang="ru-RU" sz="2800" b="1" dirty="0" smtClean="0"/>
              <a:t>Разработка специальной методики </a:t>
            </a:r>
            <a:r>
              <a:rPr lang="ru-RU" sz="2800" dirty="0" smtClean="0"/>
              <a:t>преподавания русской культуры (языка как семейного) детям соотечественников, при учете особенностей страны проживания и влияния языка и культуры  страны проживания.</a:t>
            </a:r>
            <a:endParaRPr lang="de-DE" sz="2800" dirty="0" smtClean="0"/>
          </a:p>
          <a:p>
            <a:pPr algn="just">
              <a:buFont typeface="Wingdings" pitchFamily="2" charset="2"/>
              <a:buNone/>
              <a:defRPr/>
            </a:pPr>
            <a:r>
              <a:rPr lang="ru-RU" sz="2800" dirty="0" smtClean="0"/>
              <a:t>	3. </a:t>
            </a:r>
            <a:r>
              <a:rPr lang="ru-RU" sz="2800" b="1" dirty="0" smtClean="0"/>
              <a:t>Создание принципиально новых учебников </a:t>
            </a:r>
            <a:r>
              <a:rPr lang="ru-RU" sz="2800" dirty="0" smtClean="0"/>
              <a:t>по русской культуре (языку) для детей соотечественников, с учётом особенностей культуры и языка страны проживания.</a:t>
            </a:r>
            <a:endParaRPr lang="de-DE" sz="28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t>Основные задачи</a:t>
            </a:r>
            <a:endParaRPr lang="de-AT" dirty="0"/>
          </a:p>
        </p:txBody>
      </p:sp>
      <p:sp>
        <p:nvSpPr>
          <p:cNvPr id="3" name="Inhaltsplatzhalter 2"/>
          <p:cNvSpPr>
            <a:spLocks noGrp="1"/>
          </p:cNvSpPr>
          <p:nvPr>
            <p:ph idx="1"/>
          </p:nvPr>
        </p:nvSpPr>
        <p:spPr/>
        <p:txBody>
          <a:bodyPr/>
          <a:lstStyle/>
          <a:p>
            <a:pPr algn="just">
              <a:buFont typeface="Wingdings" pitchFamily="2" charset="2"/>
              <a:buNone/>
              <a:defRPr/>
            </a:pPr>
            <a:r>
              <a:rPr lang="ru-RU" sz="2400" dirty="0" smtClean="0"/>
              <a:t>4. </a:t>
            </a:r>
            <a:r>
              <a:rPr lang="ru-RU" sz="2400" b="1" dirty="0" smtClean="0"/>
              <a:t>Создание методических центров </a:t>
            </a:r>
            <a:r>
              <a:rPr lang="ru-RU" sz="2400" dirty="0" smtClean="0"/>
              <a:t>при Русских центрах «Русского мира» по подготовке преподавателей «русского языка как семейного»</a:t>
            </a:r>
            <a:endParaRPr lang="de-DE" sz="2400" dirty="0" smtClean="0"/>
          </a:p>
          <a:p>
            <a:pPr algn="just">
              <a:buFont typeface="Wingdings" pitchFamily="2" charset="2"/>
              <a:buNone/>
              <a:defRPr/>
            </a:pPr>
            <a:r>
              <a:rPr lang="ru-RU" sz="2400" dirty="0" smtClean="0"/>
              <a:t>	5. </a:t>
            </a:r>
            <a:r>
              <a:rPr lang="ru-RU" sz="2400" b="1" dirty="0" smtClean="0"/>
              <a:t>Открытие билингвальных детских садов и школ </a:t>
            </a:r>
            <a:r>
              <a:rPr lang="ru-RU" sz="2400" dirty="0" smtClean="0"/>
              <a:t>в странах проживания.</a:t>
            </a:r>
            <a:endParaRPr lang="de-DE" sz="2400" dirty="0" smtClean="0"/>
          </a:p>
          <a:p>
            <a:pPr algn="just">
              <a:buFont typeface="Wingdings" pitchFamily="2" charset="2"/>
              <a:buNone/>
              <a:defRPr/>
            </a:pPr>
            <a:r>
              <a:rPr lang="ru-RU" sz="2400" dirty="0" smtClean="0"/>
              <a:t>	6. </a:t>
            </a:r>
            <a:r>
              <a:rPr lang="ru-RU" sz="2400" b="1" dirty="0" smtClean="0"/>
              <a:t>Организация специальных семинаров </a:t>
            </a:r>
            <a:r>
              <a:rPr lang="ru-RU" sz="2400" dirty="0" smtClean="0"/>
              <a:t>для родителей двуязычных семей по сохранению русскоязычного пространства в странах проживания.</a:t>
            </a:r>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88640"/>
            <a:ext cx="7239000" cy="1143000"/>
          </a:xfrm>
        </p:spPr>
        <p:txBody>
          <a:bodyPr>
            <a:normAutofit fontScale="90000"/>
          </a:bodyPr>
          <a:lstStyle/>
          <a:p>
            <a:pPr algn="ctr" eaLnBrk="0"/>
            <a:r>
              <a:rPr lang="de-AT" sz="2400" dirty="0" smtClean="0"/>
              <a:t/>
            </a:r>
            <a:br>
              <a:rPr lang="de-AT" sz="2400" dirty="0" smtClean="0"/>
            </a:br>
            <a:r>
              <a:rPr lang="ru-RU" sz="2400" dirty="0" smtClean="0"/>
              <a:t/>
            </a:r>
            <a:br>
              <a:rPr lang="ru-RU" sz="2400" dirty="0" smtClean="0"/>
            </a:br>
            <a:r>
              <a:rPr lang="ru-RU" sz="2400" dirty="0" smtClean="0"/>
              <a:t/>
            </a:r>
            <a:br>
              <a:rPr lang="ru-RU" sz="2400" dirty="0" smtClean="0"/>
            </a:br>
            <a:r>
              <a:rPr lang="de-AT" sz="1600" dirty="0" smtClean="0"/>
              <a:t>XIII</a:t>
            </a:r>
            <a:r>
              <a:rPr lang="ru-RU" sz="1600" dirty="0" smtClean="0"/>
              <a:t> Конгресс МАПРЯЛ  13-20 сентября, Гранада </a:t>
            </a:r>
            <a:r>
              <a:rPr lang="de-AT" sz="1600" dirty="0" smtClean="0"/>
              <a:t/>
            </a:r>
            <a:br>
              <a:rPr lang="de-AT" sz="1600" dirty="0" smtClean="0"/>
            </a:br>
            <a:r>
              <a:rPr lang="ru-RU" sz="1600" dirty="0" smtClean="0"/>
              <a:t>Круглый стол №8</a:t>
            </a:r>
            <a:r>
              <a:rPr lang="de-AT" sz="1600" dirty="0" smtClean="0"/>
              <a:t/>
            </a:r>
            <a:br>
              <a:rPr lang="de-AT" sz="1600" dirty="0" smtClean="0"/>
            </a:br>
            <a:r>
              <a:rPr lang="ru-RU" sz="1600" dirty="0" smtClean="0"/>
              <a:t>«Русский язык в системе билингвального образования»</a:t>
            </a:r>
            <a:r>
              <a:rPr lang="de-AT" sz="1600" dirty="0" smtClean="0"/>
              <a:t/>
            </a:r>
            <a:br>
              <a:rPr lang="de-AT" sz="1600" dirty="0" smtClean="0"/>
            </a:br>
            <a:r>
              <a:rPr lang="ru-RU" sz="1600" dirty="0" smtClean="0"/>
              <a:t> </a:t>
            </a:r>
            <a:r>
              <a:rPr lang="de-AT" sz="1600" dirty="0" smtClean="0"/>
              <a:t/>
            </a:r>
            <a:br>
              <a:rPr lang="de-AT" sz="1600" dirty="0" smtClean="0"/>
            </a:br>
            <a:endParaRPr lang="de-AT" sz="1600" dirty="0"/>
          </a:p>
        </p:txBody>
      </p:sp>
      <p:sp>
        <p:nvSpPr>
          <p:cNvPr id="3" name="Inhaltsplatzhalter 2"/>
          <p:cNvSpPr>
            <a:spLocks noGrp="1"/>
          </p:cNvSpPr>
          <p:nvPr>
            <p:ph idx="1"/>
          </p:nvPr>
        </p:nvSpPr>
        <p:spPr/>
        <p:txBody>
          <a:bodyPr>
            <a:normAutofit fontScale="25000" lnSpcReduction="20000"/>
          </a:bodyPr>
          <a:lstStyle/>
          <a:p>
            <a:pPr marL="0" lvl="0" indent="0" algn="just">
              <a:buNone/>
            </a:pPr>
            <a:r>
              <a:rPr lang="ru-RU" sz="6400" dirty="0" smtClean="0"/>
              <a:t>1</a:t>
            </a:r>
            <a:r>
              <a:rPr lang="ru-RU" sz="7200" dirty="0" smtClean="0"/>
              <a:t>. Особенности билингвальных детей, которые необходимо учитывать при обучении русскому языку</a:t>
            </a:r>
            <a:endParaRPr lang="de-AT" sz="7200" dirty="0" smtClean="0"/>
          </a:p>
          <a:p>
            <a:pPr marL="0" lvl="0" indent="0" algn="just">
              <a:buNone/>
            </a:pPr>
            <a:r>
              <a:rPr lang="ru-RU" sz="7200" dirty="0" smtClean="0"/>
              <a:t>2. Цели образования и принципы отбора содержания образования по русскому языку  данной категории школьников</a:t>
            </a:r>
          </a:p>
          <a:p>
            <a:pPr marL="0" indent="0" algn="just">
              <a:buNone/>
            </a:pPr>
            <a:r>
              <a:rPr lang="ru-RU" sz="7200" dirty="0" smtClean="0"/>
              <a:t>Культуроведческий подход в преподавании русского языка билингвальным детям и приобщение их к русской культуре. Как обеспечить диалог культур?</a:t>
            </a:r>
            <a:endParaRPr lang="de-AT" sz="7200" dirty="0" smtClean="0"/>
          </a:p>
          <a:p>
            <a:pPr marL="0" lvl="0" indent="0" algn="just">
              <a:buNone/>
            </a:pPr>
            <a:r>
              <a:rPr lang="ru-RU" sz="7200" dirty="0" smtClean="0"/>
              <a:t>3. Особенности разработки учебника русского языка для школ выходного дня. Возможен ли единый учебник по русскому языку как  второму родному для всех стран проживания билингвальных детей?</a:t>
            </a:r>
          </a:p>
          <a:p>
            <a:pPr lvl="0" algn="just">
              <a:buNone/>
            </a:pPr>
            <a:r>
              <a:rPr lang="ru-RU" sz="7200" dirty="0" smtClean="0"/>
              <a:t>4. Измерительные инструменты по ключевым компетенциям с учетом онтогенеза и тестирование билингвов.</a:t>
            </a:r>
            <a:endParaRPr lang="de-AT" sz="7200" dirty="0" smtClean="0"/>
          </a:p>
          <a:p>
            <a:pPr marL="0" lvl="0" indent="0" algn="just">
              <a:buNone/>
            </a:pPr>
            <a:r>
              <a:rPr lang="ru-RU" sz="7200" dirty="0" smtClean="0"/>
              <a:t>5. Особенности урока  русского языка в школе выходного дня. </a:t>
            </a:r>
            <a:endParaRPr lang="de-AT" sz="7200" dirty="0" smtClean="0"/>
          </a:p>
          <a:p>
            <a:pPr marL="0" lvl="0" indent="0" algn="just">
              <a:buNone/>
            </a:pPr>
            <a:r>
              <a:rPr lang="ru-RU" sz="7200" dirty="0" smtClean="0"/>
              <a:t>6. Структурные компоненты  и содержание работы школы выходного дня. Возможности финансирования школ данного типа.</a:t>
            </a:r>
          </a:p>
          <a:p>
            <a:pPr marL="0" indent="0" algn="just">
              <a:buNone/>
            </a:pPr>
            <a:r>
              <a:rPr lang="ru-RU" sz="7200" dirty="0" smtClean="0"/>
              <a:t>Требования к педагогам, работающим в системе русских школ. Формы подготовки и повышения квалификации учителей данного типа школ</a:t>
            </a:r>
            <a:endParaRPr lang="de-AT" sz="7200" dirty="0" smtClean="0"/>
          </a:p>
          <a:p>
            <a:pPr lvl="0" algn="just">
              <a:buNone/>
            </a:pPr>
            <a:r>
              <a:rPr lang="ru-RU" sz="7200" dirty="0" smtClean="0"/>
              <a:t>7. Формы и содержание работы с родителями билингвальных детей.	 </a:t>
            </a:r>
            <a:endParaRPr lang="de-AT" sz="7200" dirty="0" smtClean="0"/>
          </a:p>
          <a:p>
            <a:pPr marL="0" indent="0">
              <a:buFont typeface="+mj-lt"/>
              <a:buAutoNum type="arabicPeriod"/>
            </a:pPr>
            <a:endParaRPr lang="de-AT" sz="7200" dirty="0" smtClean="0"/>
          </a:p>
          <a:p>
            <a:pPr marL="0" indent="0">
              <a:buFont typeface="+mj-lt"/>
              <a:buAutoNum type="arabicPeriod"/>
            </a:pPr>
            <a:r>
              <a:rPr lang="ru-RU" sz="7200" dirty="0" smtClean="0"/>
              <a:t> </a:t>
            </a:r>
            <a:endParaRPr lang="de-AT" sz="7200" dirty="0" smtClean="0"/>
          </a:p>
          <a:p>
            <a:endParaRPr lang="de-AT" sz="7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2000"/>
                                        <p:tgtEl>
                                          <p:spTgt spid="3">
                                            <p:txEl>
                                              <p:pRg st="3" end="3"/>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amond(in)">
                                      <p:cBhvr>
                                        <p:cTn id="20" dur="20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amond(in)">
                                      <p:cBhvr>
                                        <p:cTn id="25" dur="2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ntr" presetSubtype="16"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diamond(in)">
                                      <p:cBhvr>
                                        <p:cTn id="30" dur="2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diamond(in)">
                                      <p:cBhvr>
                                        <p:cTn id="35" dur="20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diamond(in)">
                                      <p:cBhvr>
                                        <p:cTn id="4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Предпосылки для  разработки принципиально нового учебника </a:t>
            </a:r>
            <a:br>
              <a:rPr lang="ru-RU" sz="2000" dirty="0" smtClean="0"/>
            </a:br>
            <a:r>
              <a:rPr lang="ru-RU" sz="2000" dirty="0" smtClean="0"/>
              <a:t>русского языка  для билингвальных детей</a:t>
            </a:r>
            <a:endParaRPr lang="de-AT" sz="2000" dirty="0"/>
          </a:p>
        </p:txBody>
      </p:sp>
      <p:sp>
        <p:nvSpPr>
          <p:cNvPr id="3" name="Inhaltsplatzhalter 2"/>
          <p:cNvSpPr>
            <a:spLocks noGrp="1"/>
          </p:cNvSpPr>
          <p:nvPr>
            <p:ph idx="1"/>
          </p:nvPr>
        </p:nvSpPr>
        <p:spPr/>
        <p:txBody>
          <a:bodyPr>
            <a:normAutofit fontScale="85000" lnSpcReduction="20000"/>
          </a:bodyPr>
          <a:lstStyle/>
          <a:p>
            <a:pPr lvl="0" algn="just">
              <a:buNone/>
            </a:pPr>
            <a:r>
              <a:rPr lang="ru-RU" sz="2800" dirty="0" smtClean="0"/>
              <a:t>	1.Наличие к настоящему моменту нескольких нежизнеспособных  в билингвальной среде учебных комплексов по русскому языку для соотечественников.</a:t>
            </a:r>
            <a:endParaRPr lang="de-AT" sz="2800" dirty="0" smtClean="0"/>
          </a:p>
          <a:p>
            <a:pPr lvl="0" algn="just"/>
            <a:r>
              <a:rPr lang="ru-RU" sz="2800" dirty="0" smtClean="0"/>
              <a:t>2.Язык является неотъемлемым компонентом культуры, её аккумулятором, носителем и выразителем. </a:t>
            </a:r>
          </a:p>
          <a:p>
            <a:pPr lvl="0" algn="just"/>
            <a:r>
              <a:rPr lang="ru-RU" sz="2800" dirty="0" smtClean="0"/>
              <a:t>Основной путь усвоения языка на современном этапе  может быть отображён в формуле, которую предложил профессор Е.И.Пассов: </a:t>
            </a:r>
            <a:r>
              <a:rPr lang="ru-RU" sz="2800" b="1" dirty="0" smtClean="0"/>
              <a:t>культура через язык и язык через культуру</a:t>
            </a:r>
            <a:endParaRPr lang="de-AT" sz="2800" dirty="0" smtClean="0"/>
          </a:p>
          <a:p>
            <a:pPr algn="just"/>
            <a:r>
              <a:rPr lang="ru-RU" sz="2800" dirty="0" smtClean="0"/>
              <a:t>Мы обучаем не языку как таковому, а культуре (в данном случае – русской) и языку, как аспекту этой культуры, но обязательно в сравнении с культурой страны проживания.</a:t>
            </a:r>
            <a:endParaRPr lang="de-AT" sz="28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Предпосылки для  разработки принципиально нового учебника </a:t>
            </a:r>
            <a:br>
              <a:rPr lang="ru-RU" sz="2000" dirty="0" smtClean="0"/>
            </a:br>
            <a:r>
              <a:rPr lang="ru-RU" sz="2000" dirty="0" smtClean="0"/>
              <a:t>русского языка  для билингвальных детей</a:t>
            </a:r>
            <a:endParaRPr lang="de-AT" sz="2000" dirty="0"/>
          </a:p>
        </p:txBody>
      </p:sp>
      <p:sp>
        <p:nvSpPr>
          <p:cNvPr id="3" name="Inhaltsplatzhalter 2"/>
          <p:cNvSpPr>
            <a:spLocks noGrp="1"/>
          </p:cNvSpPr>
          <p:nvPr>
            <p:ph idx="1"/>
          </p:nvPr>
        </p:nvSpPr>
        <p:spPr/>
        <p:txBody>
          <a:bodyPr>
            <a:normAutofit fontScale="32500" lnSpcReduction="20000"/>
          </a:bodyPr>
          <a:lstStyle/>
          <a:p>
            <a:pPr lvl="0" algn="just">
              <a:buNone/>
            </a:pPr>
            <a:r>
              <a:rPr lang="ru-RU" sz="2800" dirty="0" smtClean="0"/>
              <a:t>	</a:t>
            </a:r>
            <a:r>
              <a:rPr lang="ru-RU" sz="6200" dirty="0" smtClean="0">
                <a:latin typeface="Arial" pitchFamily="34" charset="0"/>
                <a:cs typeface="Arial" pitchFamily="34" charset="0"/>
              </a:rPr>
              <a:t>3. Невозможность создания единого учебника по русскому языку как второму родному для всех стран проживания детей российских соотечественников (как существуют различные учебные материалы для носителей английского, французского, немецкого языков как родных, желающих изучить русский язык</a:t>
            </a:r>
            <a:r>
              <a:rPr lang="de-AT" sz="6200" dirty="0" smtClean="0">
                <a:latin typeface="Arial" pitchFamily="34" charset="0"/>
                <a:cs typeface="Arial" pitchFamily="34" charset="0"/>
              </a:rPr>
              <a:t>)</a:t>
            </a:r>
            <a:endParaRPr lang="ru-RU" sz="6200" dirty="0" smtClean="0">
              <a:latin typeface="Arial" pitchFamily="34" charset="0"/>
              <a:cs typeface="Arial" pitchFamily="34" charset="0"/>
            </a:endParaRPr>
          </a:p>
          <a:p>
            <a:pPr lvl="0" algn="just">
              <a:buNone/>
            </a:pPr>
            <a:r>
              <a:rPr lang="ru-RU" sz="6200" dirty="0" smtClean="0">
                <a:latin typeface="Arial" pitchFamily="34" charset="0"/>
                <a:cs typeface="Arial" pitchFamily="34" charset="0"/>
              </a:rPr>
              <a:t>	При создании новых учебников для зарубежных русских школ нужно учитывать специфику страны и влияние языка страны проживания на русский язык детей  и подростков. </a:t>
            </a:r>
          </a:p>
          <a:p>
            <a:pPr lvl="0" algn="just">
              <a:buNone/>
            </a:pPr>
            <a:r>
              <a:rPr lang="ru-RU" sz="6200" dirty="0" smtClean="0">
                <a:latin typeface="Arial" pitchFamily="34" charset="0"/>
                <a:cs typeface="Arial" pitchFamily="34" charset="0"/>
              </a:rPr>
              <a:t>	Основной задачей является формирование умений общения в устной и письменной форме. Поэтому необходимо сначала выделить ситуации, в которых будет общаться ученик в стране проживания на русском языке, а внутри них выделить грамматический и лексический материал, необходимый для их реализации. </a:t>
            </a:r>
            <a:endParaRPr lang="de-AT" sz="6200" dirty="0" smtClean="0">
              <a:latin typeface="Arial" pitchFamily="34" charset="0"/>
              <a:cs typeface="Arial" pitchFamily="34" charset="0"/>
            </a:endParaRPr>
          </a:p>
          <a:p>
            <a:pPr lvl="0" algn="just"/>
            <a:endParaRPr lang="de-AT" sz="2800" dirty="0" smtClean="0"/>
          </a:p>
          <a:p>
            <a:pPr algn="just"/>
            <a:r>
              <a:rPr lang="ru-RU" sz="2800" dirty="0" smtClean="0"/>
              <a:t> </a:t>
            </a:r>
            <a:endParaRPr lang="de-AT" sz="28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специфика преподавания русского языка данной категории учащихся</a:t>
            </a:r>
            <a:endParaRPr lang="de-AT" sz="2000" dirty="0"/>
          </a:p>
        </p:txBody>
      </p:sp>
      <p:sp>
        <p:nvSpPr>
          <p:cNvPr id="3" name="Inhaltsplatzhalter 2"/>
          <p:cNvSpPr>
            <a:spLocks noGrp="1"/>
          </p:cNvSpPr>
          <p:nvPr>
            <p:ph idx="1"/>
          </p:nvPr>
        </p:nvSpPr>
        <p:spPr/>
        <p:txBody>
          <a:bodyPr>
            <a:normAutofit lnSpcReduction="10000"/>
          </a:bodyPr>
          <a:lstStyle/>
          <a:p>
            <a:pPr algn="just"/>
            <a:r>
              <a:rPr lang="ru-RU" sz="3600" dirty="0" smtClean="0"/>
              <a:t>Современный учебник по русскому языку для билинг-вальных детей российских соотечественников</a:t>
            </a:r>
            <a:r>
              <a:rPr lang="de-AT" sz="3600" dirty="0" smtClean="0"/>
              <a:t> </a:t>
            </a:r>
            <a:r>
              <a:rPr lang="ru-RU" sz="3600" dirty="0" smtClean="0"/>
              <a:t>строится с учётом специфики преподава-ния русского языка данной категории учащихся, к основ-ным моментам которой отно-сятся: </a:t>
            </a:r>
            <a:endParaRPr lang="de-AT" sz="3600" dirty="0" smtClean="0"/>
          </a:p>
          <a:p>
            <a:endParaRPr lang="de-A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специфика преподавания русского языка данной категории учащихся</a:t>
            </a:r>
            <a:r>
              <a:rPr lang="de-AT" sz="2000" dirty="0" smtClean="0"/>
              <a:t/>
            </a:r>
            <a:br>
              <a:rPr lang="de-AT" sz="2000" dirty="0" smtClean="0"/>
            </a:br>
            <a:endParaRPr lang="de-AT" sz="2000" dirty="0"/>
          </a:p>
        </p:txBody>
      </p:sp>
      <p:sp>
        <p:nvSpPr>
          <p:cNvPr id="3" name="Inhaltsplatzhalter 2"/>
          <p:cNvSpPr>
            <a:spLocks noGrp="1"/>
          </p:cNvSpPr>
          <p:nvPr>
            <p:ph idx="1"/>
          </p:nvPr>
        </p:nvSpPr>
        <p:spPr/>
        <p:txBody>
          <a:bodyPr>
            <a:normAutofit fontScale="85000" lnSpcReduction="10000"/>
          </a:bodyPr>
          <a:lstStyle/>
          <a:p>
            <a:pPr algn="just"/>
            <a:r>
              <a:rPr lang="ru-RU" dirty="0" smtClean="0"/>
              <a:t>1.  </a:t>
            </a:r>
            <a:r>
              <a:rPr lang="ru-RU" b="1" u="sng" dirty="0" smtClean="0"/>
              <a:t>Языковая ситуация в семье</a:t>
            </a:r>
            <a:endParaRPr lang="de-AT" b="1" dirty="0" smtClean="0"/>
          </a:p>
          <a:p>
            <a:pPr algn="just"/>
            <a:r>
              <a:rPr lang="ru-RU" dirty="0" smtClean="0"/>
              <a:t>Русскоговорящими могут являться оба родителя или только один из них; дети же нередко рождены вне языковой среды и, в буквальном смысле, «впитывают» устную русскую речь с молоком матери. </a:t>
            </a:r>
          </a:p>
          <a:p>
            <a:pPr algn="just"/>
            <a:r>
              <a:rPr lang="ru-RU" dirty="0" smtClean="0"/>
              <a:t>До занятий письменной грамотой в домашних условиях руки у старшего поколения не доходят. Поэтому мы имеем дело с т.н. «русофонами» (лексика ограничена бытовым словарным запасом и известен только ее фонетический облик, представления о грамматике отсутствуют; но есть объем школьных знаний о структуре языка страны проживания, например, немецкого, итальянского или английского языка).</a:t>
            </a:r>
            <a:endParaRPr lang="de-AT"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специфика преподавания русского языка данной категории учащихся</a:t>
            </a:r>
            <a:endParaRPr lang="de-AT" sz="2000" dirty="0"/>
          </a:p>
        </p:txBody>
      </p:sp>
      <p:sp>
        <p:nvSpPr>
          <p:cNvPr id="3" name="Inhaltsplatzhalter 2"/>
          <p:cNvSpPr>
            <a:spLocks noGrp="1"/>
          </p:cNvSpPr>
          <p:nvPr>
            <p:ph idx="1"/>
          </p:nvPr>
        </p:nvSpPr>
        <p:spPr/>
        <p:txBody>
          <a:bodyPr/>
          <a:lstStyle/>
          <a:p>
            <a:pPr algn="just"/>
            <a:r>
              <a:rPr lang="ru-RU" dirty="0" smtClean="0"/>
              <a:t>2. </a:t>
            </a:r>
            <a:r>
              <a:rPr lang="ru-RU" sz="3200" b="1" u="sng" dirty="0" smtClean="0"/>
              <a:t>Условия школьного и/или домашнего обучения русскому языку</a:t>
            </a:r>
          </a:p>
          <a:p>
            <a:pPr algn="just"/>
            <a:r>
              <a:rPr lang="ru-RU" sz="3200" dirty="0" smtClean="0"/>
              <a:t>Обучение русскому языку и на русском языке происходит дома (как правило, эпизодически) или в «школах выходного дня» (по пятницам и/или субботам 2 часа в неделю). </a:t>
            </a:r>
            <a:endParaRPr lang="de-AT" sz="3200" dirty="0" smtClean="0"/>
          </a:p>
          <a:p>
            <a:endParaRPr lang="de-A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специфика преподавания русского языка данной категории учащихся</a:t>
            </a:r>
            <a:endParaRPr lang="de-AT" sz="2000" dirty="0"/>
          </a:p>
        </p:txBody>
      </p:sp>
      <p:sp>
        <p:nvSpPr>
          <p:cNvPr id="3" name="Inhaltsplatzhalter 2"/>
          <p:cNvSpPr>
            <a:spLocks noGrp="1"/>
          </p:cNvSpPr>
          <p:nvPr>
            <p:ph idx="1"/>
          </p:nvPr>
        </p:nvSpPr>
        <p:spPr/>
        <p:txBody>
          <a:bodyPr/>
          <a:lstStyle/>
          <a:p>
            <a:pPr algn="just"/>
            <a:r>
              <a:rPr lang="ru-RU" dirty="0" smtClean="0"/>
              <a:t>3.  Билингвы (а теперь и полилингвы) являются носителями знаний в области теории и практики нескольких языков - отсюда следует:</a:t>
            </a:r>
          </a:p>
          <a:p>
            <a:pPr algn="just"/>
            <a:r>
              <a:rPr lang="ru-RU" dirty="0" smtClean="0"/>
              <a:t>А. преподаватели и авторы учебников должны владеть хотя бы первым родным языком ребенка </a:t>
            </a:r>
          </a:p>
          <a:p>
            <a:pPr algn="just"/>
            <a:r>
              <a:rPr lang="ru-RU" dirty="0" smtClean="0"/>
              <a:t>Б. в обучении русскому языку необходимо опираться на сходства и различия этих языков, на программу основной школы по изучению структуры языка</a:t>
            </a:r>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ru-RU" sz="2000" dirty="0" smtClean="0"/>
              <a:t>специфика преподавания русского языка данной категории учащихся</a:t>
            </a:r>
            <a:endParaRPr lang="de-AT" sz="2000" dirty="0"/>
          </a:p>
        </p:txBody>
      </p:sp>
      <p:sp>
        <p:nvSpPr>
          <p:cNvPr id="3" name="Inhaltsplatzhalter 2"/>
          <p:cNvSpPr>
            <a:spLocks noGrp="1"/>
          </p:cNvSpPr>
          <p:nvPr>
            <p:ph idx="1"/>
          </p:nvPr>
        </p:nvSpPr>
        <p:spPr/>
        <p:txBody>
          <a:bodyPr/>
          <a:lstStyle/>
          <a:p>
            <a:pPr algn="just"/>
            <a:r>
              <a:rPr lang="ru-RU" sz="2400" dirty="0" smtClean="0"/>
              <a:t>4. Изучение русского языка  как семейного только тогда имеет смысл, если оно направлено на </a:t>
            </a:r>
            <a:r>
              <a:rPr lang="ru-RU" sz="2400" u="sng" dirty="0" smtClean="0"/>
              <a:t>развитие личности</a:t>
            </a:r>
            <a:r>
              <a:rPr lang="ru-RU" sz="2400" dirty="0" smtClean="0"/>
              <a:t> ученика и на формирование культуры его личности: нравственной, коммуникативной,  и позна-вательной, на развитие его способности к межкультурному общению в целом. </a:t>
            </a:r>
          </a:p>
          <a:p>
            <a:pPr algn="just"/>
            <a:r>
              <a:rPr lang="ru-RU" sz="2400" dirty="0" smtClean="0"/>
              <a:t>Такие задачи могут быть реализованы только в рамках межкультурного иноязычного образования, приоритет в котором  отдается созданию мотивации к изучению языков и культур.</a:t>
            </a:r>
            <a:endParaRPr lang="de-AT"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ru-RU" dirty="0" smtClean="0">
                <a:latin typeface="Arial Black" pitchFamily="34" charset="0"/>
              </a:rPr>
              <a:t>Культурная адаптация</a:t>
            </a:r>
            <a:endParaRPr lang="de-AT" dirty="0"/>
          </a:p>
        </p:txBody>
      </p:sp>
      <p:sp>
        <p:nvSpPr>
          <p:cNvPr id="3" name="Inhaltsplatzhalter 2"/>
          <p:cNvSpPr>
            <a:spLocks noGrp="1"/>
          </p:cNvSpPr>
          <p:nvPr>
            <p:ph idx="1"/>
          </p:nvPr>
        </p:nvSpPr>
        <p:spPr/>
        <p:txBody>
          <a:bodyPr>
            <a:normAutofit lnSpcReduction="10000"/>
          </a:bodyPr>
          <a:lstStyle/>
          <a:p>
            <a:pPr algn="just">
              <a:defRPr/>
            </a:pPr>
            <a:r>
              <a:rPr lang="ru-RU" b="1" u="sng" dirty="0" smtClean="0"/>
              <a:t>ассимиляция</a:t>
            </a:r>
            <a:r>
              <a:rPr lang="ru-RU" dirty="0" smtClean="0"/>
              <a:t>: отказ от русского культ</a:t>
            </a:r>
            <a:r>
              <a:rPr lang="de-AT" dirty="0" smtClean="0"/>
              <a:t>y</a:t>
            </a:r>
            <a:r>
              <a:rPr lang="ru-RU" dirty="0" smtClean="0"/>
              <a:t>рного багажа, полный настрой на культ</a:t>
            </a:r>
            <a:r>
              <a:rPr lang="de-AT" dirty="0" smtClean="0"/>
              <a:t>y</a:t>
            </a:r>
            <a:r>
              <a:rPr lang="ru-RU" dirty="0" smtClean="0"/>
              <a:t>ру </a:t>
            </a:r>
            <a:r>
              <a:rPr lang="ru-RU" b="1" dirty="0" smtClean="0"/>
              <a:t>страны проживания</a:t>
            </a:r>
            <a:endParaRPr lang="de-AT" b="1" dirty="0" smtClean="0"/>
          </a:p>
          <a:p>
            <a:pPr algn="just">
              <a:defRPr/>
            </a:pPr>
            <a:r>
              <a:rPr lang="ru-RU" b="1" u="sng" dirty="0" smtClean="0"/>
              <a:t>сепарация</a:t>
            </a:r>
            <a:r>
              <a:rPr lang="ru-RU" b="1" dirty="0" smtClean="0"/>
              <a:t>: сохранение русских норм и ценностей </a:t>
            </a:r>
            <a:r>
              <a:rPr lang="ru-RU" dirty="0" smtClean="0"/>
              <a:t>как оппозиционных по отношению к культуре страны проживания</a:t>
            </a:r>
            <a:endParaRPr lang="de-AT" dirty="0" smtClean="0"/>
          </a:p>
          <a:p>
            <a:pPr algn="just">
              <a:defRPr/>
            </a:pPr>
            <a:r>
              <a:rPr lang="ru-RU" b="1" u="sng" dirty="0" smtClean="0"/>
              <a:t>интеграция</a:t>
            </a:r>
            <a:r>
              <a:rPr lang="ru-RU" b="1" dirty="0" smtClean="0"/>
              <a:t>: </a:t>
            </a:r>
            <a:r>
              <a:rPr lang="ru-RU" dirty="0" smtClean="0"/>
              <a:t>желание</a:t>
            </a:r>
            <a:r>
              <a:rPr lang="ru-RU" b="1" dirty="0" smtClean="0"/>
              <a:t> совместить в своем п</a:t>
            </a:r>
            <a:r>
              <a:rPr lang="ru-RU" dirty="0" smtClean="0"/>
              <a:t>оведении преимущества русской культуры и культ</a:t>
            </a:r>
            <a:r>
              <a:rPr lang="de-AT" dirty="0" smtClean="0"/>
              <a:t>y</a:t>
            </a:r>
            <a:r>
              <a:rPr lang="ru-RU" dirty="0" smtClean="0"/>
              <a:t>ры страны проживания в индивидуальной пропорции </a:t>
            </a:r>
            <a:endParaRPr lang="de-AT" dirty="0" smtClean="0"/>
          </a:p>
          <a:p>
            <a:pPr algn="just">
              <a:defRPr/>
            </a:pPr>
            <a:r>
              <a:rPr lang="ru-RU" b="1" u="sng" dirty="0" smtClean="0"/>
              <a:t>маргинализация:</a:t>
            </a:r>
            <a:r>
              <a:rPr lang="ru-RU" dirty="0" smtClean="0"/>
              <a:t> </a:t>
            </a:r>
            <a:r>
              <a:rPr lang="ru-RU" b="1" dirty="0" smtClean="0"/>
              <a:t>отказ </a:t>
            </a:r>
            <a:r>
              <a:rPr lang="ru-RU" dirty="0" smtClean="0"/>
              <a:t>как от одной, так и от другой культуры</a:t>
            </a:r>
            <a:endParaRPr lang="de-DE"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AT" dirty="0" smtClean="0"/>
              <a:t/>
            </a:r>
            <a:br>
              <a:rPr lang="de-AT" dirty="0" smtClean="0"/>
            </a:br>
            <a:r>
              <a:rPr lang="ru-RU" sz="4000" dirty="0" smtClean="0"/>
              <a:t> </a:t>
            </a:r>
            <a:r>
              <a:rPr lang="ru-RU" sz="2200" dirty="0" smtClean="0"/>
              <a:t>Особенности билингвальных детей, которые необходимо учитывать при обучении русскому языку</a:t>
            </a:r>
            <a:endParaRPr lang="de-AT" sz="2200" dirty="0"/>
          </a:p>
        </p:txBody>
      </p:sp>
      <p:sp>
        <p:nvSpPr>
          <p:cNvPr id="3" name="Inhaltsplatzhalter 2"/>
          <p:cNvSpPr>
            <a:spLocks noGrp="1"/>
          </p:cNvSpPr>
          <p:nvPr>
            <p:ph idx="1"/>
          </p:nvPr>
        </p:nvSpPr>
        <p:spPr/>
        <p:txBody>
          <a:bodyPr>
            <a:normAutofit fontScale="92500" lnSpcReduction="20000"/>
          </a:bodyPr>
          <a:lstStyle/>
          <a:p>
            <a:pPr lvl="0" algn="just"/>
            <a:r>
              <a:rPr lang="en-US" sz="1800" dirty="0" smtClean="0"/>
              <a:t>1</a:t>
            </a:r>
            <a:r>
              <a:rPr lang="ru-RU" sz="1800" dirty="0" smtClean="0"/>
              <a:t>. </a:t>
            </a:r>
            <a:r>
              <a:rPr lang="en-US" sz="1800" dirty="0" err="1" smtClean="0"/>
              <a:t>Двуязычный</a:t>
            </a:r>
            <a:r>
              <a:rPr lang="en-US" sz="1800" dirty="0" smtClean="0"/>
              <a:t> </a:t>
            </a:r>
            <a:r>
              <a:rPr lang="en-US" sz="1800" dirty="0" err="1" smtClean="0"/>
              <a:t>ребенок</a:t>
            </a:r>
            <a:r>
              <a:rPr lang="en-US" sz="1800" dirty="0" smtClean="0"/>
              <a:t>, </a:t>
            </a:r>
            <a:r>
              <a:rPr lang="en-US" sz="1800" dirty="0" err="1" smtClean="0"/>
              <a:t>билингвизм</a:t>
            </a:r>
            <a:r>
              <a:rPr lang="en-US" sz="1800" dirty="0" smtClean="0"/>
              <a:t> </a:t>
            </a:r>
            <a:r>
              <a:rPr lang="en-US" sz="1800" dirty="0" err="1" smtClean="0"/>
              <a:t>которого</a:t>
            </a:r>
            <a:r>
              <a:rPr lang="en-US" sz="1800" dirty="0" smtClean="0"/>
              <a:t> </a:t>
            </a:r>
            <a:r>
              <a:rPr lang="en-US" sz="1800" dirty="0" err="1" smtClean="0"/>
              <a:t>формируется</a:t>
            </a:r>
            <a:r>
              <a:rPr lang="en-US" sz="1800" dirty="0" smtClean="0"/>
              <a:t> </a:t>
            </a:r>
            <a:r>
              <a:rPr lang="en-US" sz="1800" dirty="0" err="1" smtClean="0"/>
              <a:t>по</a:t>
            </a:r>
            <a:r>
              <a:rPr lang="en-US" sz="1800" dirty="0" smtClean="0"/>
              <a:t> </a:t>
            </a:r>
            <a:r>
              <a:rPr lang="en-US" sz="1800" dirty="0" err="1" smtClean="0"/>
              <a:t>принципу</a:t>
            </a:r>
            <a:r>
              <a:rPr lang="en-US" sz="1800" dirty="0" smtClean="0"/>
              <a:t> «</a:t>
            </a:r>
            <a:r>
              <a:rPr lang="en-US" sz="1800" dirty="0" err="1" smtClean="0"/>
              <a:t>один</a:t>
            </a:r>
            <a:r>
              <a:rPr lang="en-US" sz="1800" dirty="0" smtClean="0"/>
              <a:t> </a:t>
            </a:r>
            <a:r>
              <a:rPr lang="en-US" sz="1800" dirty="0" err="1" smtClean="0"/>
              <a:t>родитель</a:t>
            </a:r>
            <a:r>
              <a:rPr lang="en-US" sz="1800" dirty="0" smtClean="0"/>
              <a:t> — </a:t>
            </a:r>
            <a:r>
              <a:rPr lang="en-US" sz="1800" dirty="0" err="1" smtClean="0"/>
              <a:t>один</a:t>
            </a:r>
            <a:r>
              <a:rPr lang="en-US" sz="1800" dirty="0" smtClean="0"/>
              <a:t> </a:t>
            </a:r>
            <a:r>
              <a:rPr lang="en-US" sz="1800" dirty="0" err="1" smtClean="0"/>
              <a:t>язык</a:t>
            </a:r>
            <a:r>
              <a:rPr lang="en-US" sz="1800" dirty="0" smtClean="0"/>
              <a:t>», </a:t>
            </a:r>
            <a:r>
              <a:rPr lang="en-US" sz="1800" dirty="0" err="1" smtClean="0"/>
              <a:t>чутко</a:t>
            </a:r>
            <a:r>
              <a:rPr lang="en-US" sz="1800" dirty="0" smtClean="0"/>
              <a:t> </a:t>
            </a:r>
            <a:r>
              <a:rPr lang="en-US" sz="1800" dirty="0" err="1" smtClean="0"/>
              <a:t>реагирует</a:t>
            </a:r>
            <a:r>
              <a:rPr lang="en-US" sz="1800" dirty="0" smtClean="0"/>
              <a:t> </a:t>
            </a:r>
            <a:r>
              <a:rPr lang="en-US" sz="1800" dirty="0" err="1" smtClean="0"/>
              <a:t>на</a:t>
            </a:r>
            <a:r>
              <a:rPr lang="en-US" sz="1800" dirty="0" smtClean="0"/>
              <a:t> </a:t>
            </a:r>
            <a:r>
              <a:rPr lang="en-US" sz="1800" dirty="0" err="1" smtClean="0"/>
              <a:t>язык</a:t>
            </a:r>
            <a:r>
              <a:rPr lang="en-US" sz="1800" dirty="0" smtClean="0"/>
              <a:t> </a:t>
            </a:r>
            <a:r>
              <a:rPr lang="en-US" sz="1800" dirty="0" err="1" smtClean="0"/>
              <a:t>общения</a:t>
            </a:r>
            <a:r>
              <a:rPr lang="en-US" sz="1800" dirty="0" smtClean="0"/>
              <a:t> </a:t>
            </a:r>
            <a:r>
              <a:rPr lang="en-US" sz="1800" dirty="0" err="1" smtClean="0"/>
              <a:t>собеседника</a:t>
            </a:r>
            <a:r>
              <a:rPr lang="en-US" sz="1800" dirty="0" smtClean="0"/>
              <a:t>, </a:t>
            </a:r>
            <a:r>
              <a:rPr lang="en-US" sz="1800" dirty="0" err="1" smtClean="0"/>
              <a:t>поскольку</a:t>
            </a:r>
            <a:r>
              <a:rPr lang="en-US" sz="1800" dirty="0" smtClean="0"/>
              <a:t> </a:t>
            </a:r>
            <a:r>
              <a:rPr lang="en-US" sz="1800" dirty="0" err="1" smtClean="0"/>
              <a:t>он</a:t>
            </a:r>
            <a:r>
              <a:rPr lang="en-US" sz="1800" dirty="0" smtClean="0"/>
              <a:t> </a:t>
            </a:r>
            <a:r>
              <a:rPr lang="en-US" sz="1800" dirty="0" err="1" smtClean="0"/>
              <a:t>привыкает</a:t>
            </a:r>
            <a:r>
              <a:rPr lang="en-US" sz="1800" dirty="0" smtClean="0"/>
              <a:t> к </a:t>
            </a:r>
            <a:r>
              <a:rPr lang="en-US" sz="1800" dirty="0" err="1" smtClean="0"/>
              <a:t>тому</a:t>
            </a:r>
            <a:r>
              <a:rPr lang="en-US" sz="1800" dirty="0" smtClean="0"/>
              <a:t>, </a:t>
            </a:r>
            <a:r>
              <a:rPr lang="en-US" sz="1800" dirty="0" err="1" smtClean="0"/>
              <a:t>что</a:t>
            </a:r>
            <a:r>
              <a:rPr lang="en-US" sz="1800" dirty="0" smtClean="0"/>
              <a:t> с </a:t>
            </a:r>
            <a:r>
              <a:rPr lang="en-US" sz="1800" dirty="0" err="1" smtClean="0"/>
              <a:t>ним</a:t>
            </a:r>
            <a:r>
              <a:rPr lang="en-US" sz="1800" dirty="0" smtClean="0"/>
              <a:t> </a:t>
            </a:r>
            <a:r>
              <a:rPr lang="en-US" sz="1800" dirty="0" err="1" smtClean="0"/>
              <a:t>постоянно</a:t>
            </a:r>
            <a:r>
              <a:rPr lang="en-US" sz="1800" dirty="0" smtClean="0"/>
              <a:t> </a:t>
            </a:r>
            <a:r>
              <a:rPr lang="en-US" sz="1800" dirty="0" err="1" smtClean="0"/>
              <a:t>общаются</a:t>
            </a:r>
            <a:r>
              <a:rPr lang="en-US" sz="1800" dirty="0" smtClean="0"/>
              <a:t> </a:t>
            </a:r>
            <a:r>
              <a:rPr lang="en-US" sz="1800" dirty="0" err="1" smtClean="0"/>
              <a:t>на</a:t>
            </a:r>
            <a:r>
              <a:rPr lang="en-US" sz="1800" dirty="0" smtClean="0"/>
              <a:t> </a:t>
            </a:r>
            <a:r>
              <a:rPr lang="en-US" sz="1800" dirty="0" err="1" smtClean="0"/>
              <a:t>разных</a:t>
            </a:r>
            <a:r>
              <a:rPr lang="en-US" sz="1800" dirty="0" smtClean="0"/>
              <a:t> </a:t>
            </a:r>
            <a:r>
              <a:rPr lang="en-US" sz="1800" dirty="0" err="1" smtClean="0"/>
              <a:t>языках</a:t>
            </a:r>
            <a:r>
              <a:rPr lang="en-US" sz="1800" dirty="0" smtClean="0"/>
              <a:t> и </a:t>
            </a:r>
            <a:r>
              <a:rPr lang="en-US" sz="1800" dirty="0" err="1" smtClean="0"/>
              <a:t>требуют</a:t>
            </a:r>
            <a:r>
              <a:rPr lang="en-US" sz="1800" dirty="0" smtClean="0"/>
              <a:t> </a:t>
            </a:r>
            <a:r>
              <a:rPr lang="en-US" sz="1800" dirty="0" err="1" smtClean="0"/>
              <a:t>от</a:t>
            </a:r>
            <a:r>
              <a:rPr lang="en-US" sz="1800" dirty="0" smtClean="0"/>
              <a:t> </a:t>
            </a:r>
            <a:r>
              <a:rPr lang="en-US" sz="1800" dirty="0" err="1" smtClean="0"/>
              <a:t>него</a:t>
            </a:r>
            <a:r>
              <a:rPr lang="en-US" sz="1800" dirty="0" smtClean="0"/>
              <a:t> </a:t>
            </a:r>
            <a:r>
              <a:rPr lang="en-US" sz="1800" dirty="0" err="1" smtClean="0"/>
              <a:t>правильного</a:t>
            </a:r>
            <a:r>
              <a:rPr lang="en-US" sz="1800" dirty="0" smtClean="0"/>
              <a:t>  </a:t>
            </a:r>
            <a:r>
              <a:rPr lang="en-US" sz="1800" dirty="0" err="1" smtClean="0"/>
              <a:t>выбора</a:t>
            </a:r>
            <a:r>
              <a:rPr lang="en-US" sz="1800" dirty="0" smtClean="0"/>
              <a:t> </a:t>
            </a:r>
            <a:r>
              <a:rPr lang="en-US" sz="1800" dirty="0" err="1" smtClean="0"/>
              <a:t>языка</a:t>
            </a:r>
            <a:r>
              <a:rPr lang="en-US" sz="1800" dirty="0" smtClean="0"/>
              <a:t>. </a:t>
            </a:r>
            <a:r>
              <a:rPr lang="en-US" sz="1800" dirty="0" err="1" smtClean="0"/>
              <a:t>Поэтому</a:t>
            </a:r>
            <a:r>
              <a:rPr lang="en-US" sz="1800" dirty="0" smtClean="0"/>
              <a:t> </a:t>
            </a:r>
            <a:r>
              <a:rPr lang="en-US" sz="1800" dirty="0" err="1" smtClean="0"/>
              <a:t>он</a:t>
            </a:r>
            <a:r>
              <a:rPr lang="en-US" sz="1800" dirty="0" smtClean="0"/>
              <a:t> в </a:t>
            </a:r>
            <a:r>
              <a:rPr lang="en-US" sz="1800" dirty="0" err="1" smtClean="0"/>
              <a:t>самом</a:t>
            </a:r>
            <a:r>
              <a:rPr lang="en-US" sz="1800" dirty="0" smtClean="0"/>
              <a:t> </a:t>
            </a:r>
            <a:r>
              <a:rPr lang="en-US" sz="1800" dirty="0" err="1" smtClean="0"/>
              <a:t>начале</a:t>
            </a:r>
            <a:r>
              <a:rPr lang="en-US" sz="1800" dirty="0" smtClean="0"/>
              <a:t> </a:t>
            </a:r>
            <a:r>
              <a:rPr lang="en-US" sz="1800" dirty="0" err="1" smtClean="0"/>
              <a:t>разговора</a:t>
            </a:r>
            <a:r>
              <a:rPr lang="en-US" sz="1800" dirty="0" smtClean="0"/>
              <a:t> </a:t>
            </a:r>
            <a:r>
              <a:rPr lang="en-US" sz="1800" dirty="0" err="1" smtClean="0"/>
              <a:t>устанавливает</a:t>
            </a:r>
            <a:r>
              <a:rPr lang="en-US" sz="1800" dirty="0" smtClean="0"/>
              <a:t>, </a:t>
            </a:r>
            <a:r>
              <a:rPr lang="en-US" sz="1800" dirty="0" err="1" smtClean="0"/>
              <a:t>на</a:t>
            </a:r>
            <a:r>
              <a:rPr lang="en-US" sz="1800" dirty="0" smtClean="0"/>
              <a:t> </a:t>
            </a:r>
            <a:r>
              <a:rPr lang="en-US" sz="1800" dirty="0" err="1" smtClean="0"/>
              <a:t>каком</a:t>
            </a:r>
            <a:r>
              <a:rPr lang="en-US" sz="1800" dirty="0" smtClean="0"/>
              <a:t> </a:t>
            </a:r>
            <a:r>
              <a:rPr lang="en-US" sz="1800" dirty="0" err="1" smtClean="0"/>
              <a:t>языке</a:t>
            </a:r>
            <a:r>
              <a:rPr lang="en-US" sz="1800" dirty="0" smtClean="0"/>
              <a:t> к </a:t>
            </a:r>
            <a:r>
              <a:rPr lang="en-US" sz="1800" dirty="0" err="1" smtClean="0"/>
              <a:t>нему</a:t>
            </a:r>
            <a:r>
              <a:rPr lang="en-US" sz="1800" dirty="0" smtClean="0"/>
              <a:t> </a:t>
            </a:r>
            <a:r>
              <a:rPr lang="en-US" sz="1800" dirty="0" err="1" smtClean="0"/>
              <a:t>обращается</a:t>
            </a:r>
            <a:r>
              <a:rPr lang="en-US" sz="1800" dirty="0" smtClean="0"/>
              <a:t> </a:t>
            </a:r>
            <a:r>
              <a:rPr lang="en-US" sz="1800" dirty="0" err="1" smtClean="0"/>
              <a:t>незнакомый</a:t>
            </a:r>
            <a:r>
              <a:rPr lang="en-US" sz="1800" dirty="0" smtClean="0"/>
              <a:t> </a:t>
            </a:r>
            <a:r>
              <a:rPr lang="en-US" sz="1800" dirty="0" err="1" smtClean="0"/>
              <a:t>человек</a:t>
            </a:r>
            <a:r>
              <a:rPr lang="en-US" sz="1800" dirty="0" smtClean="0"/>
              <a:t>, и </a:t>
            </a:r>
            <a:r>
              <a:rPr lang="en-US" sz="1800" dirty="0" err="1" smtClean="0"/>
              <a:t>далее</a:t>
            </a:r>
            <a:r>
              <a:rPr lang="en-US" sz="1800" dirty="0" smtClean="0"/>
              <a:t> </a:t>
            </a:r>
            <a:r>
              <a:rPr lang="en-US" sz="1800" dirty="0" err="1" smtClean="0"/>
              <a:t>старается</a:t>
            </a:r>
            <a:r>
              <a:rPr lang="en-US" sz="1800" dirty="0" smtClean="0"/>
              <a:t> </a:t>
            </a:r>
            <a:r>
              <a:rPr lang="en-US" sz="1800" dirty="0" err="1" smtClean="0"/>
              <a:t>придерживаться</a:t>
            </a:r>
            <a:r>
              <a:rPr lang="en-US" sz="1800" dirty="0" smtClean="0"/>
              <a:t> </a:t>
            </a:r>
            <a:r>
              <a:rPr lang="en-US" sz="1800" dirty="0" err="1" smtClean="0"/>
              <a:t>именно</a:t>
            </a:r>
            <a:r>
              <a:rPr lang="en-US" sz="1800" dirty="0" smtClean="0"/>
              <a:t> </a:t>
            </a:r>
            <a:r>
              <a:rPr lang="en-US" sz="1800" dirty="0" err="1" smtClean="0"/>
              <a:t>этого</a:t>
            </a:r>
            <a:r>
              <a:rPr lang="en-US" sz="1800" dirty="0" smtClean="0"/>
              <a:t> </a:t>
            </a:r>
            <a:r>
              <a:rPr lang="en-US" sz="1800" dirty="0" err="1" smtClean="0"/>
              <a:t>языка</a:t>
            </a:r>
            <a:r>
              <a:rPr lang="en-US" sz="1800" dirty="0" smtClean="0"/>
              <a:t> в </a:t>
            </a:r>
            <a:r>
              <a:rPr lang="en-US" sz="1800" dirty="0" err="1" smtClean="0"/>
              <a:t>общении</a:t>
            </a:r>
            <a:r>
              <a:rPr lang="en-US" sz="1800" dirty="0" smtClean="0"/>
              <a:t> с </a:t>
            </a:r>
            <a:r>
              <a:rPr lang="en-US" sz="1800" dirty="0" err="1" smtClean="0"/>
              <a:t>ним</a:t>
            </a:r>
            <a:r>
              <a:rPr lang="ru-RU" sz="1800" dirty="0" smtClean="0"/>
              <a:t>, т.е. ориентируется </a:t>
            </a:r>
            <a:r>
              <a:rPr lang="en-US" sz="1800" dirty="0" err="1" smtClean="0"/>
              <a:t>на</a:t>
            </a:r>
            <a:r>
              <a:rPr lang="en-US" sz="1800" dirty="0" smtClean="0"/>
              <a:t> </a:t>
            </a:r>
            <a:r>
              <a:rPr lang="en-US" sz="1800" dirty="0" err="1" smtClean="0"/>
              <a:t>собеседника</a:t>
            </a:r>
            <a:r>
              <a:rPr lang="ru-RU" sz="1800" dirty="0" smtClean="0"/>
              <a:t> и его язык. Следовательно, учёт </a:t>
            </a:r>
            <a:r>
              <a:rPr lang="en-US" sz="1800" dirty="0" err="1" smtClean="0"/>
              <a:t>экс</a:t>
            </a:r>
            <a:r>
              <a:rPr lang="ru-RU" sz="1800" dirty="0" smtClean="0"/>
              <a:t>тр</a:t>
            </a:r>
            <a:r>
              <a:rPr lang="en-US" sz="1800" dirty="0" err="1" smtClean="0"/>
              <a:t>алингвистической</a:t>
            </a:r>
            <a:r>
              <a:rPr lang="en-US" sz="1800" dirty="0" smtClean="0"/>
              <a:t> </a:t>
            </a:r>
            <a:r>
              <a:rPr lang="en-US" sz="1800" dirty="0" err="1" smtClean="0"/>
              <a:t>ситуации</a:t>
            </a:r>
            <a:r>
              <a:rPr lang="ru-RU" sz="1800" dirty="0" smtClean="0"/>
              <a:t> играет важную роль при обучении.</a:t>
            </a:r>
            <a:endParaRPr lang="de-AT" sz="1800" dirty="0" smtClean="0"/>
          </a:p>
          <a:p>
            <a:pPr lvl="0" algn="just"/>
            <a:r>
              <a:rPr lang="ru-RU" sz="1800" dirty="0" smtClean="0"/>
              <a:t>2. П</a:t>
            </a:r>
            <a:r>
              <a:rPr lang="en-US" sz="1800" dirty="0" err="1" smtClean="0"/>
              <a:t>редпочтени</a:t>
            </a:r>
            <a:r>
              <a:rPr lang="ru-RU" sz="1800" dirty="0" smtClean="0"/>
              <a:t>е</a:t>
            </a:r>
            <a:r>
              <a:rPr lang="en-US" sz="1800" dirty="0" smtClean="0"/>
              <a:t> </a:t>
            </a:r>
            <a:r>
              <a:rPr lang="en-US" sz="1800" dirty="0" err="1" smtClean="0"/>
              <a:t>ребенком</a:t>
            </a:r>
            <a:r>
              <a:rPr lang="en-US" sz="1800" dirty="0" smtClean="0"/>
              <a:t> </a:t>
            </a:r>
            <a:r>
              <a:rPr lang="en-US" sz="1800" dirty="0" err="1" smtClean="0"/>
              <a:t>того</a:t>
            </a:r>
            <a:r>
              <a:rPr lang="en-US" sz="1800" dirty="0" smtClean="0"/>
              <a:t> </a:t>
            </a:r>
            <a:r>
              <a:rPr lang="en-US" sz="1800" dirty="0" err="1" smtClean="0"/>
              <a:t>языка</a:t>
            </a:r>
            <a:r>
              <a:rPr lang="en-US" sz="1800" dirty="0" smtClean="0"/>
              <a:t>, </a:t>
            </a:r>
            <a:r>
              <a:rPr lang="en-US" sz="1800" dirty="0" err="1" smtClean="0"/>
              <a:t>который</a:t>
            </a:r>
            <a:r>
              <a:rPr lang="en-US" sz="1800" dirty="0" smtClean="0"/>
              <a:t> </a:t>
            </a:r>
            <a:r>
              <a:rPr lang="en-US" sz="1800" dirty="0" err="1" smtClean="0"/>
              <a:t>помогает</a:t>
            </a:r>
            <a:r>
              <a:rPr lang="en-US" sz="1800" dirty="0" smtClean="0"/>
              <a:t> </a:t>
            </a:r>
            <a:r>
              <a:rPr lang="en-US" sz="1800" dirty="0" err="1" smtClean="0"/>
              <a:t>ему</a:t>
            </a:r>
            <a:r>
              <a:rPr lang="en-US" sz="1800" dirty="0" smtClean="0"/>
              <a:t> </a:t>
            </a:r>
            <a:r>
              <a:rPr lang="en-US" sz="1800" dirty="0" err="1" smtClean="0"/>
              <a:t>реализовать</a:t>
            </a:r>
            <a:r>
              <a:rPr lang="en-US" sz="1800" dirty="0" smtClean="0"/>
              <a:t> </a:t>
            </a:r>
            <a:r>
              <a:rPr lang="en-US" sz="1800" dirty="0" err="1" smtClean="0"/>
              <a:t>его</a:t>
            </a:r>
            <a:r>
              <a:rPr lang="en-US" sz="1800" dirty="0" smtClean="0"/>
              <a:t> </a:t>
            </a:r>
            <a:r>
              <a:rPr lang="en-US" sz="1800" dirty="0" err="1" smtClean="0"/>
              <a:t>коммуникативные</a:t>
            </a:r>
            <a:r>
              <a:rPr lang="en-US" sz="1800" dirty="0" smtClean="0"/>
              <a:t> </a:t>
            </a:r>
            <a:r>
              <a:rPr lang="en-US" sz="1800" dirty="0" err="1" smtClean="0"/>
              <a:t>интенции</a:t>
            </a:r>
            <a:r>
              <a:rPr lang="en-US" sz="1800" dirty="0" smtClean="0"/>
              <a:t> и </a:t>
            </a:r>
            <a:r>
              <a:rPr lang="en-US" sz="1800" dirty="0" err="1" smtClean="0"/>
              <a:t>который</a:t>
            </a:r>
            <a:r>
              <a:rPr lang="en-US" sz="1800" dirty="0" smtClean="0"/>
              <a:t> </a:t>
            </a:r>
            <a:r>
              <a:rPr lang="en-US" sz="1800" dirty="0" err="1" smtClean="0"/>
              <a:t>является</a:t>
            </a:r>
            <a:r>
              <a:rPr lang="en-US" sz="1800" dirty="0" smtClean="0"/>
              <a:t> </a:t>
            </a:r>
            <a:r>
              <a:rPr lang="en-US" sz="1800" dirty="0" err="1" smtClean="0"/>
              <a:t>эмоционально</a:t>
            </a:r>
            <a:r>
              <a:rPr lang="ru-RU" sz="1800" dirty="0" smtClean="0"/>
              <a:t> </a:t>
            </a:r>
            <a:r>
              <a:rPr lang="en-US" sz="1800" dirty="0" err="1" smtClean="0"/>
              <a:t>более</a:t>
            </a:r>
            <a:r>
              <a:rPr lang="en-US" sz="1800" dirty="0" smtClean="0"/>
              <a:t> </a:t>
            </a:r>
            <a:r>
              <a:rPr lang="en-US" sz="1800" dirty="0" err="1" smtClean="0"/>
              <a:t>привлекательным</a:t>
            </a:r>
            <a:r>
              <a:rPr lang="en-US" sz="1800" dirty="0" smtClean="0"/>
              <a:t>.  </a:t>
            </a:r>
            <a:r>
              <a:rPr lang="en-US" sz="1800" dirty="0" err="1" smtClean="0"/>
              <a:t>Избегая</a:t>
            </a:r>
            <a:r>
              <a:rPr lang="en-US" sz="1800" dirty="0" smtClean="0"/>
              <a:t> </a:t>
            </a:r>
            <a:r>
              <a:rPr lang="en-US" sz="1800" dirty="0" err="1" smtClean="0"/>
              <a:t>коммуника</a:t>
            </a:r>
            <a:r>
              <a:rPr lang="ru-RU" sz="1800" dirty="0" smtClean="0"/>
              <a:t>=-</a:t>
            </a:r>
            <a:r>
              <a:rPr lang="en-US" sz="1800" dirty="0" err="1" smtClean="0"/>
              <a:t>тивных</a:t>
            </a:r>
            <a:r>
              <a:rPr lang="en-US" sz="1800" dirty="0" smtClean="0"/>
              <a:t> </a:t>
            </a:r>
            <a:r>
              <a:rPr lang="en-US" sz="1800" dirty="0" err="1" smtClean="0"/>
              <a:t>неудач</a:t>
            </a:r>
            <a:r>
              <a:rPr lang="en-US" sz="1800" dirty="0" smtClean="0"/>
              <a:t> </a:t>
            </a:r>
            <a:r>
              <a:rPr lang="en-US" sz="1800" dirty="0" err="1" smtClean="0"/>
              <a:t>на</a:t>
            </a:r>
            <a:r>
              <a:rPr lang="en-US" sz="1800" dirty="0" smtClean="0"/>
              <a:t> </a:t>
            </a:r>
            <a:r>
              <a:rPr lang="en-US" sz="1800" dirty="0" err="1" smtClean="0"/>
              <a:t>начальных</a:t>
            </a:r>
            <a:r>
              <a:rPr lang="en-US" sz="1800" dirty="0" smtClean="0"/>
              <a:t> </a:t>
            </a:r>
            <a:r>
              <a:rPr lang="en-US" sz="1800" dirty="0" err="1" smtClean="0"/>
              <a:t>этапах</a:t>
            </a:r>
            <a:r>
              <a:rPr lang="en-US" sz="1800" dirty="0" smtClean="0"/>
              <a:t>, </a:t>
            </a:r>
            <a:r>
              <a:rPr lang="en-US" sz="1800" dirty="0" err="1" smtClean="0"/>
              <a:t>дети</a:t>
            </a:r>
            <a:r>
              <a:rPr lang="en-US" sz="1800" dirty="0" smtClean="0"/>
              <a:t> </a:t>
            </a:r>
            <a:r>
              <a:rPr lang="en-US" sz="1800" dirty="0" err="1" smtClean="0"/>
              <a:t>используют</a:t>
            </a:r>
            <a:r>
              <a:rPr lang="en-US" sz="1800" dirty="0" smtClean="0"/>
              <a:t> </a:t>
            </a:r>
            <a:r>
              <a:rPr lang="en-US" sz="1800" dirty="0" err="1" smtClean="0"/>
              <a:t>стратегию</a:t>
            </a:r>
            <a:r>
              <a:rPr lang="en-US" sz="1800" dirty="0" smtClean="0"/>
              <a:t> </a:t>
            </a:r>
            <a:r>
              <a:rPr lang="en-US" sz="1800" dirty="0" err="1" smtClean="0"/>
              <a:t>облегчения</a:t>
            </a:r>
            <a:r>
              <a:rPr lang="en-US" sz="1800" dirty="0" smtClean="0"/>
              <a:t> </a:t>
            </a:r>
            <a:r>
              <a:rPr lang="en-US" sz="1800" dirty="0" err="1" smtClean="0"/>
              <a:t>языковых</a:t>
            </a:r>
            <a:r>
              <a:rPr lang="en-US" sz="1800" dirty="0" smtClean="0"/>
              <a:t> </a:t>
            </a:r>
            <a:r>
              <a:rPr lang="en-US" sz="1800" dirty="0" err="1" smtClean="0"/>
              <a:t>усилий</a:t>
            </a:r>
            <a:r>
              <a:rPr lang="ru-RU" sz="1800" dirty="0" smtClean="0"/>
              <a:t>. В</a:t>
            </a:r>
            <a:r>
              <a:rPr lang="en-US" sz="1800" dirty="0" smtClean="0"/>
              <a:t> </a:t>
            </a:r>
            <a:r>
              <a:rPr lang="en-US" sz="1800" dirty="0" err="1" smtClean="0"/>
              <a:t>соответствии</a:t>
            </a:r>
            <a:r>
              <a:rPr lang="en-US" sz="1800" dirty="0" smtClean="0"/>
              <a:t> с </a:t>
            </a:r>
            <a:r>
              <a:rPr lang="en-US" sz="1800" dirty="0" err="1" smtClean="0"/>
              <a:t>ней</a:t>
            </a:r>
            <a:r>
              <a:rPr lang="en-US" sz="1800" dirty="0" smtClean="0"/>
              <a:t> </a:t>
            </a:r>
            <a:r>
              <a:rPr lang="ru-RU" sz="1800" dirty="0" smtClean="0"/>
              <a:t>они </a:t>
            </a:r>
            <a:r>
              <a:rPr lang="en-US" sz="1800" dirty="0" err="1" smtClean="0"/>
              <a:t>выбирают</a:t>
            </a:r>
            <a:r>
              <a:rPr lang="en-US" sz="1800" dirty="0" smtClean="0"/>
              <a:t> </a:t>
            </a:r>
            <a:r>
              <a:rPr lang="en-US" sz="1800" dirty="0" err="1" smtClean="0"/>
              <a:t>те</a:t>
            </a:r>
            <a:r>
              <a:rPr lang="en-US" sz="1800" dirty="0" smtClean="0"/>
              <a:t> </a:t>
            </a:r>
            <a:r>
              <a:rPr lang="en-US" sz="1800" dirty="0" err="1" smtClean="0"/>
              <a:t>единицы</a:t>
            </a:r>
            <a:r>
              <a:rPr lang="en-US" sz="1800" dirty="0" smtClean="0"/>
              <a:t> и </a:t>
            </a:r>
            <a:r>
              <a:rPr lang="en-US" sz="1800" dirty="0" err="1" smtClean="0"/>
              <a:t>структуры</a:t>
            </a:r>
            <a:r>
              <a:rPr lang="en-US" sz="1800" dirty="0" smtClean="0"/>
              <a:t> </a:t>
            </a:r>
            <a:r>
              <a:rPr lang="en-US" sz="1800" dirty="0" err="1" smtClean="0"/>
              <a:t>двух</a:t>
            </a:r>
            <a:r>
              <a:rPr lang="en-US" sz="1800" dirty="0" smtClean="0"/>
              <a:t> </a:t>
            </a:r>
            <a:r>
              <a:rPr lang="en-US" sz="1800" dirty="0" err="1" smtClean="0"/>
              <a:t>языков</a:t>
            </a:r>
            <a:r>
              <a:rPr lang="en-US" sz="1800" dirty="0" smtClean="0"/>
              <a:t>, </a:t>
            </a:r>
            <a:r>
              <a:rPr lang="en-US" sz="1800" dirty="0" err="1" smtClean="0"/>
              <a:t>которые</a:t>
            </a:r>
            <a:r>
              <a:rPr lang="en-US" sz="1800" dirty="0" smtClean="0"/>
              <a:t> </a:t>
            </a:r>
            <a:r>
              <a:rPr lang="en-US" sz="1800" dirty="0" err="1" smtClean="0"/>
              <a:t>легче</a:t>
            </a:r>
            <a:r>
              <a:rPr lang="en-US" sz="1800" dirty="0" smtClean="0"/>
              <a:t> </a:t>
            </a:r>
            <a:r>
              <a:rPr lang="en-US" sz="1800" dirty="0" err="1" smtClean="0"/>
              <a:t>произ</a:t>
            </a:r>
            <a:r>
              <a:rPr lang="ru-RU" sz="1800" dirty="0" smtClean="0"/>
              <a:t>-</a:t>
            </a:r>
            <a:r>
              <a:rPr lang="en-US" sz="1800" dirty="0" err="1" smtClean="0"/>
              <a:t>носятся</a:t>
            </a:r>
            <a:r>
              <a:rPr lang="en-US" sz="1800" dirty="0" smtClean="0"/>
              <a:t>.</a:t>
            </a:r>
            <a:endParaRPr lang="de-AT" sz="1800" dirty="0" smtClean="0"/>
          </a:p>
          <a:p>
            <a:pPr lvl="0" algn="just"/>
            <a:r>
              <a:rPr lang="ru-RU" sz="1800" dirty="0" smtClean="0"/>
              <a:t>3. </a:t>
            </a:r>
            <a:r>
              <a:rPr lang="en-US" sz="1800" dirty="0" err="1" smtClean="0"/>
              <a:t>Функции</a:t>
            </a:r>
            <a:r>
              <a:rPr lang="en-US" sz="1800" dirty="0" smtClean="0"/>
              <a:t> </a:t>
            </a:r>
            <a:r>
              <a:rPr lang="en-US" sz="1800" dirty="0" err="1" smtClean="0"/>
              <a:t>коммуникации</a:t>
            </a:r>
            <a:r>
              <a:rPr lang="en-US" sz="1800" dirty="0" smtClean="0"/>
              <a:t> </a:t>
            </a:r>
            <a:r>
              <a:rPr lang="en-US" sz="1800" dirty="0" err="1" smtClean="0"/>
              <a:t>тесно</a:t>
            </a:r>
            <a:r>
              <a:rPr lang="en-US" sz="1800" dirty="0" smtClean="0"/>
              <a:t> </a:t>
            </a:r>
            <a:r>
              <a:rPr lang="en-US" sz="1800" dirty="0" err="1" smtClean="0"/>
              <a:t>коррелируют</a:t>
            </a:r>
            <a:r>
              <a:rPr lang="en-US" sz="1800" dirty="0" smtClean="0"/>
              <a:t> с </a:t>
            </a:r>
            <a:r>
              <a:rPr lang="en-US" sz="1800" dirty="0" err="1" smtClean="0"/>
              <a:t>мотивами</a:t>
            </a:r>
            <a:r>
              <a:rPr lang="en-US" sz="1800" dirty="0" smtClean="0"/>
              <a:t> </a:t>
            </a:r>
            <a:r>
              <a:rPr lang="en-US" sz="1800" dirty="0" err="1" smtClean="0"/>
              <a:t>общения</a:t>
            </a:r>
            <a:r>
              <a:rPr lang="en-US" sz="1800" dirty="0" smtClean="0"/>
              <a:t>, </a:t>
            </a:r>
            <a:r>
              <a:rPr lang="en-US" sz="1800" dirty="0" err="1" smtClean="0"/>
              <a:t>которые</a:t>
            </a:r>
            <a:r>
              <a:rPr lang="en-US" sz="1800" dirty="0" smtClean="0"/>
              <a:t> </a:t>
            </a:r>
            <a:r>
              <a:rPr lang="en-US" sz="1800" dirty="0" err="1" smtClean="0"/>
              <a:t>сводятся</a:t>
            </a:r>
            <a:r>
              <a:rPr lang="en-US" sz="1800" dirty="0" smtClean="0"/>
              <a:t> к </a:t>
            </a:r>
            <a:r>
              <a:rPr lang="en-US" sz="1800" dirty="0" err="1" smtClean="0"/>
              <a:t>трем</a:t>
            </a:r>
            <a:r>
              <a:rPr lang="en-US" sz="1800" dirty="0" smtClean="0"/>
              <a:t> </a:t>
            </a:r>
            <a:r>
              <a:rPr lang="en-US" sz="1800" dirty="0" err="1" smtClean="0"/>
              <a:t>основным</a:t>
            </a:r>
            <a:r>
              <a:rPr lang="en-US" sz="1800" dirty="0" smtClean="0"/>
              <a:t>: </a:t>
            </a:r>
            <a:r>
              <a:rPr lang="en-US" sz="1800" dirty="0" err="1" smtClean="0"/>
              <a:t>установлению</a:t>
            </a:r>
            <a:r>
              <a:rPr lang="en-US" sz="1800" dirty="0" smtClean="0"/>
              <a:t> </a:t>
            </a:r>
            <a:r>
              <a:rPr lang="en-US" sz="1800" dirty="0" err="1" smtClean="0"/>
              <a:t>деловой</a:t>
            </a:r>
            <a:r>
              <a:rPr lang="en-US" sz="1800" dirty="0" smtClean="0"/>
              <a:t> </a:t>
            </a:r>
            <a:r>
              <a:rPr lang="en-US" sz="1800" dirty="0" err="1" smtClean="0"/>
              <a:t>связи</a:t>
            </a:r>
            <a:r>
              <a:rPr lang="en-US" sz="1800" dirty="0" smtClean="0"/>
              <a:t>, </a:t>
            </a:r>
            <a:r>
              <a:rPr lang="en-US" sz="1800" dirty="0" err="1" smtClean="0"/>
              <a:t>воздействию</a:t>
            </a:r>
            <a:r>
              <a:rPr lang="en-US" sz="1800" dirty="0" smtClean="0"/>
              <a:t> </a:t>
            </a:r>
            <a:r>
              <a:rPr lang="en-US" sz="1800" dirty="0" err="1" smtClean="0"/>
              <a:t>на</a:t>
            </a:r>
            <a:r>
              <a:rPr lang="en-US" sz="1800" dirty="0" smtClean="0"/>
              <a:t> </a:t>
            </a:r>
            <a:r>
              <a:rPr lang="en-US" sz="1800" dirty="0" err="1" smtClean="0"/>
              <a:t>другого</a:t>
            </a:r>
            <a:r>
              <a:rPr lang="en-US" sz="1800" dirty="0" smtClean="0"/>
              <a:t> </a:t>
            </a:r>
            <a:r>
              <a:rPr lang="en-US" sz="1800" dirty="0" err="1" smtClean="0"/>
              <a:t>человека</a:t>
            </a:r>
            <a:r>
              <a:rPr lang="en-US" sz="1800" dirty="0" smtClean="0"/>
              <a:t>, </a:t>
            </a:r>
            <a:r>
              <a:rPr lang="en-US" sz="1800" dirty="0" err="1" smtClean="0"/>
              <a:t>стремлению</a:t>
            </a:r>
            <a:r>
              <a:rPr lang="en-US" sz="1800" dirty="0" smtClean="0"/>
              <a:t> к </a:t>
            </a:r>
            <a:r>
              <a:rPr lang="en-US" sz="1800" dirty="0" err="1" smtClean="0"/>
              <a:t>общению</a:t>
            </a:r>
            <a:r>
              <a:rPr lang="en-US" sz="1800" dirty="0" smtClean="0"/>
              <a:t>. </a:t>
            </a:r>
            <a:endParaRPr lang="de-AT" sz="1800" dirty="0" smtClean="0"/>
          </a:p>
          <a:p>
            <a:endParaRPr lang="de-AT"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ru-RU" sz="3600" dirty="0" smtClean="0"/>
              <a:t> </a:t>
            </a:r>
            <a:r>
              <a:rPr lang="ru-RU" sz="2000" dirty="0" smtClean="0"/>
              <a:t>Особенности билингвальных детей, которые необходимо учитывать при обучении русскому языку</a:t>
            </a:r>
            <a:endParaRPr lang="de-AT" sz="2000" dirty="0"/>
          </a:p>
        </p:txBody>
      </p:sp>
      <p:sp>
        <p:nvSpPr>
          <p:cNvPr id="3" name="Inhaltsplatzhalter 2"/>
          <p:cNvSpPr>
            <a:spLocks noGrp="1"/>
          </p:cNvSpPr>
          <p:nvPr>
            <p:ph idx="1"/>
          </p:nvPr>
        </p:nvSpPr>
        <p:spPr/>
        <p:txBody>
          <a:bodyPr>
            <a:normAutofit fontScale="92500" lnSpcReduction="20000"/>
          </a:bodyPr>
          <a:lstStyle/>
          <a:p>
            <a:pPr lvl="0" algn="just"/>
            <a:r>
              <a:rPr lang="ru-RU" sz="2000" dirty="0" smtClean="0"/>
              <a:t>4. Особенности </a:t>
            </a:r>
            <a:r>
              <a:rPr lang="en-US" sz="2000" dirty="0" err="1" smtClean="0"/>
              <a:t>систематизаци</a:t>
            </a:r>
            <a:r>
              <a:rPr lang="ru-RU" sz="2000" dirty="0" smtClean="0"/>
              <a:t>и</a:t>
            </a:r>
            <a:r>
              <a:rPr lang="en-US" sz="2000" dirty="0" smtClean="0"/>
              <a:t> </a:t>
            </a:r>
            <a:r>
              <a:rPr lang="en-US" sz="2000" dirty="0" err="1" smtClean="0"/>
              <a:t>языковых</a:t>
            </a:r>
            <a:r>
              <a:rPr lang="en-US" sz="2000" dirty="0" smtClean="0"/>
              <a:t> </a:t>
            </a:r>
            <a:r>
              <a:rPr lang="en-US" sz="2000" dirty="0" err="1" smtClean="0"/>
              <a:t>фактов</a:t>
            </a:r>
            <a:r>
              <a:rPr lang="en-US" sz="2000" dirty="0" smtClean="0"/>
              <a:t>: в </a:t>
            </a:r>
            <a:r>
              <a:rPr lang="en-US" sz="2000" dirty="0" err="1" smtClean="0"/>
              <a:t>ходе</a:t>
            </a:r>
            <a:r>
              <a:rPr lang="en-US" sz="2000" dirty="0" smtClean="0"/>
              <a:t> </a:t>
            </a:r>
            <a:r>
              <a:rPr lang="en-US" sz="2000" dirty="0" err="1" smtClean="0"/>
              <a:t>становления</a:t>
            </a:r>
            <a:r>
              <a:rPr lang="en-US" sz="2000" dirty="0" smtClean="0"/>
              <a:t> </a:t>
            </a:r>
            <a:r>
              <a:rPr lang="en-US" sz="2000" dirty="0" err="1" smtClean="0"/>
              <a:t>естественного</a:t>
            </a:r>
            <a:r>
              <a:rPr lang="en-US" sz="2000" dirty="0" smtClean="0"/>
              <a:t> </a:t>
            </a:r>
            <a:r>
              <a:rPr lang="en-US" sz="2000" dirty="0" err="1" smtClean="0"/>
              <a:t>билингвизма</a:t>
            </a:r>
            <a:r>
              <a:rPr lang="en-US" sz="2000" dirty="0" smtClean="0"/>
              <a:t> </a:t>
            </a:r>
            <a:r>
              <a:rPr lang="en-US" sz="2000" dirty="0" err="1" smtClean="0"/>
              <a:t>ребенок</a:t>
            </a:r>
            <a:r>
              <a:rPr lang="en-US" sz="2000" dirty="0" smtClean="0"/>
              <a:t> </a:t>
            </a:r>
            <a:r>
              <a:rPr lang="en-US" sz="2000" dirty="0" err="1" smtClean="0"/>
              <a:t>относительно</a:t>
            </a:r>
            <a:r>
              <a:rPr lang="en-US" sz="2000" dirty="0" smtClean="0"/>
              <a:t> </a:t>
            </a:r>
            <a:r>
              <a:rPr lang="en-US" sz="2000" dirty="0" err="1" smtClean="0"/>
              <a:t>самостоятельно</a:t>
            </a:r>
            <a:r>
              <a:rPr lang="en-US" sz="2000" dirty="0" smtClean="0"/>
              <a:t> </a:t>
            </a:r>
            <a:r>
              <a:rPr lang="en-US" sz="2000" dirty="0" err="1" smtClean="0"/>
              <a:t>систематизирует</a:t>
            </a:r>
            <a:r>
              <a:rPr lang="en-US" sz="2000" dirty="0" smtClean="0"/>
              <a:t>  </a:t>
            </a:r>
            <a:r>
              <a:rPr lang="en-US" sz="2000" dirty="0" err="1" smtClean="0"/>
              <a:t>правила</a:t>
            </a:r>
            <a:r>
              <a:rPr lang="en-US" sz="2000" dirty="0" smtClean="0"/>
              <a:t> и </a:t>
            </a:r>
            <a:r>
              <a:rPr lang="en-US" sz="2000" dirty="0" err="1" smtClean="0"/>
              <a:t>модели</a:t>
            </a:r>
            <a:r>
              <a:rPr lang="en-US" sz="2000" dirty="0" smtClean="0"/>
              <a:t> </a:t>
            </a:r>
            <a:r>
              <a:rPr lang="en-US" sz="2000" dirty="0" err="1" smtClean="0"/>
              <a:t>на</a:t>
            </a:r>
            <a:r>
              <a:rPr lang="en-US" sz="2000" dirty="0" smtClean="0"/>
              <a:t> </a:t>
            </a:r>
            <a:r>
              <a:rPr lang="en-US" sz="2000" dirty="0" err="1" smtClean="0"/>
              <a:t>основании</a:t>
            </a:r>
            <a:r>
              <a:rPr lang="en-US" sz="2000" dirty="0" smtClean="0"/>
              <a:t> </a:t>
            </a:r>
            <a:r>
              <a:rPr lang="en-US" sz="2000" dirty="0" err="1" smtClean="0"/>
              <a:t>своего</a:t>
            </a:r>
            <a:r>
              <a:rPr lang="en-US" sz="2000" dirty="0" smtClean="0"/>
              <a:t> </a:t>
            </a:r>
            <a:r>
              <a:rPr lang="en-US" sz="2000" dirty="0" err="1" smtClean="0"/>
              <a:t>речевого</a:t>
            </a:r>
            <a:r>
              <a:rPr lang="en-US" sz="2000" dirty="0" smtClean="0"/>
              <a:t> </a:t>
            </a:r>
            <a:r>
              <a:rPr lang="en-US" sz="2000" dirty="0" err="1" smtClean="0"/>
              <a:t>опыта</a:t>
            </a:r>
            <a:r>
              <a:rPr lang="en-US" sz="2000" dirty="0" smtClean="0"/>
              <a:t> т</a:t>
            </a:r>
            <a:r>
              <a:rPr lang="ru-RU" sz="2000" dirty="0" smtClean="0"/>
              <a:t>.</a:t>
            </a:r>
            <a:r>
              <a:rPr lang="en-US" sz="2000" dirty="0" smtClean="0"/>
              <a:t> е. </a:t>
            </a:r>
            <a:r>
              <a:rPr lang="en-US" sz="2000" dirty="0" err="1" smtClean="0"/>
              <a:t>идет</a:t>
            </a:r>
            <a:r>
              <a:rPr lang="en-US" sz="2000" dirty="0" smtClean="0"/>
              <a:t> </a:t>
            </a:r>
            <a:r>
              <a:rPr lang="en-US" sz="2000" dirty="0" err="1" smtClean="0"/>
              <a:t>от</a:t>
            </a:r>
            <a:r>
              <a:rPr lang="en-US" sz="2000" dirty="0" smtClean="0"/>
              <a:t> </a:t>
            </a:r>
            <a:r>
              <a:rPr lang="en-US" sz="2000" dirty="0" err="1" smtClean="0"/>
              <a:t>речи</a:t>
            </a:r>
            <a:r>
              <a:rPr lang="en-US" sz="2000" dirty="0" smtClean="0"/>
              <a:t> к </a:t>
            </a:r>
            <a:r>
              <a:rPr lang="en-US" sz="2000" dirty="0" err="1" smtClean="0"/>
              <a:t>языку</a:t>
            </a:r>
            <a:r>
              <a:rPr lang="en-US" sz="2000" dirty="0" smtClean="0"/>
              <a:t>;  </a:t>
            </a:r>
            <a:r>
              <a:rPr lang="en-US" sz="2000" dirty="0" err="1" smtClean="0"/>
              <a:t>при</a:t>
            </a:r>
            <a:r>
              <a:rPr lang="en-US" sz="2000" dirty="0" smtClean="0"/>
              <a:t> </a:t>
            </a:r>
            <a:r>
              <a:rPr lang="en-US" sz="2000" dirty="0" err="1" smtClean="0"/>
              <a:t>специальном</a:t>
            </a:r>
            <a:r>
              <a:rPr lang="en-US" sz="2000" dirty="0" smtClean="0"/>
              <a:t> </a:t>
            </a:r>
            <a:r>
              <a:rPr lang="en-US" sz="2000" dirty="0" err="1" smtClean="0"/>
              <a:t>обучении</a:t>
            </a:r>
            <a:r>
              <a:rPr lang="ru-RU" sz="2000" dirty="0" smtClean="0"/>
              <a:t> (в России)</a:t>
            </a:r>
            <a:r>
              <a:rPr lang="en-US" sz="2000" dirty="0" smtClean="0"/>
              <a:t> </a:t>
            </a:r>
            <a:r>
              <a:rPr lang="en-US" sz="2000" dirty="0" err="1" smtClean="0"/>
              <a:t>индивид</a:t>
            </a:r>
            <a:r>
              <a:rPr lang="en-US" sz="2000" dirty="0" smtClean="0"/>
              <a:t> </a:t>
            </a:r>
            <a:r>
              <a:rPr lang="en-US" sz="2000" dirty="0" err="1" smtClean="0"/>
              <a:t>получает</a:t>
            </a:r>
            <a:r>
              <a:rPr lang="en-US" sz="2000" dirty="0" smtClean="0"/>
              <a:t> </a:t>
            </a:r>
            <a:r>
              <a:rPr lang="en-US" sz="2000" dirty="0" err="1" smtClean="0"/>
              <a:t>систематизированные</a:t>
            </a:r>
            <a:r>
              <a:rPr lang="en-US" sz="2000" dirty="0" smtClean="0"/>
              <a:t> </a:t>
            </a:r>
            <a:r>
              <a:rPr lang="en-US" sz="2000" dirty="0" err="1" smtClean="0"/>
              <a:t>правила</a:t>
            </a:r>
            <a:r>
              <a:rPr lang="en-US" sz="2000" dirty="0" smtClean="0"/>
              <a:t> и </a:t>
            </a:r>
            <a:r>
              <a:rPr lang="en-US" sz="2000" dirty="0" err="1" smtClean="0"/>
              <a:t>модели</a:t>
            </a:r>
            <a:r>
              <a:rPr lang="en-US" sz="2000" dirty="0" smtClean="0"/>
              <a:t> </a:t>
            </a:r>
            <a:r>
              <a:rPr lang="en-US" sz="2000" dirty="0" err="1" smtClean="0"/>
              <a:t>для</a:t>
            </a:r>
            <a:r>
              <a:rPr lang="en-US" sz="2000" dirty="0" smtClean="0"/>
              <a:t> </a:t>
            </a:r>
            <a:r>
              <a:rPr lang="en-US" sz="2000" dirty="0" err="1" smtClean="0"/>
              <a:t>их</a:t>
            </a:r>
            <a:r>
              <a:rPr lang="en-US" sz="2000" dirty="0" smtClean="0"/>
              <a:t> </a:t>
            </a:r>
            <a:r>
              <a:rPr lang="en-US" sz="2000" dirty="0" err="1" smtClean="0"/>
              <a:t>применения</a:t>
            </a:r>
            <a:r>
              <a:rPr lang="en-US" sz="2000" dirty="0" smtClean="0"/>
              <a:t> в </a:t>
            </a:r>
            <a:r>
              <a:rPr lang="en-US" sz="2000" dirty="0" err="1" smtClean="0"/>
              <a:t>речи</a:t>
            </a:r>
            <a:r>
              <a:rPr lang="en-US" sz="2000" dirty="0" smtClean="0"/>
              <a:t>, т е. </a:t>
            </a:r>
            <a:r>
              <a:rPr lang="ru-RU" sz="2000" dirty="0" smtClean="0"/>
              <a:t>и</a:t>
            </a:r>
            <a:r>
              <a:rPr lang="en-US" sz="2000" dirty="0" err="1" smtClean="0"/>
              <a:t>дет</a:t>
            </a:r>
            <a:r>
              <a:rPr lang="en-US" sz="2000" dirty="0" smtClean="0"/>
              <a:t>  </a:t>
            </a:r>
            <a:r>
              <a:rPr lang="en-US" sz="2000" dirty="0" err="1" smtClean="0"/>
              <a:t>от</a:t>
            </a:r>
            <a:r>
              <a:rPr lang="en-US" sz="2000" dirty="0" smtClean="0"/>
              <a:t> </a:t>
            </a:r>
            <a:r>
              <a:rPr lang="en-US" sz="2000" dirty="0" err="1" smtClean="0"/>
              <a:t>языка</a:t>
            </a:r>
            <a:r>
              <a:rPr lang="en-US" sz="2000" dirty="0" smtClean="0"/>
              <a:t> к </a:t>
            </a:r>
            <a:r>
              <a:rPr lang="en-US" sz="2000" dirty="0" err="1" smtClean="0"/>
              <a:t>речи</a:t>
            </a:r>
            <a:r>
              <a:rPr lang="ru-RU" sz="2000" dirty="0" smtClean="0"/>
              <a:t>.</a:t>
            </a:r>
            <a:endParaRPr lang="de-AT" sz="2000" dirty="0" smtClean="0"/>
          </a:p>
          <a:p>
            <a:pPr algn="just" eaLnBrk="0" fontAlgn="base" hangingPunct="0"/>
            <a:r>
              <a:rPr lang="en-US" sz="2000" dirty="0" smtClean="0"/>
              <a:t> </a:t>
            </a:r>
            <a:r>
              <a:rPr lang="ru-RU" sz="2000" dirty="0" smtClean="0"/>
              <a:t>5. </a:t>
            </a:r>
            <a:r>
              <a:rPr lang="en-US" sz="2000" dirty="0" err="1" smtClean="0"/>
              <a:t>Грамматика</a:t>
            </a:r>
            <a:r>
              <a:rPr lang="en-US" sz="2000" dirty="0" smtClean="0"/>
              <a:t> и </a:t>
            </a:r>
            <a:r>
              <a:rPr lang="en-US" sz="2000" dirty="0" err="1" smtClean="0"/>
              <a:t>словарь</a:t>
            </a:r>
            <a:r>
              <a:rPr lang="en-US" sz="2000" dirty="0" smtClean="0"/>
              <a:t> </a:t>
            </a:r>
            <a:r>
              <a:rPr lang="en-US" sz="2000" dirty="0" err="1" smtClean="0"/>
              <a:t>недоминантного</a:t>
            </a:r>
            <a:r>
              <a:rPr lang="ru-RU" sz="2000" dirty="0" smtClean="0"/>
              <a:t> (в данном случае, русского)</a:t>
            </a:r>
            <a:r>
              <a:rPr lang="en-US" sz="2000" dirty="0" smtClean="0"/>
              <a:t> </a:t>
            </a:r>
            <a:r>
              <a:rPr lang="en-US" sz="2000" dirty="0" err="1" smtClean="0"/>
              <a:t>языка</a:t>
            </a:r>
            <a:r>
              <a:rPr lang="en-US" sz="2000" dirty="0" smtClean="0"/>
              <a:t> </a:t>
            </a:r>
            <a:r>
              <a:rPr lang="en-US" sz="2000" dirty="0" err="1" smtClean="0"/>
              <a:t>развиваются</a:t>
            </a:r>
            <a:r>
              <a:rPr lang="en-US" sz="2000" dirty="0" smtClean="0"/>
              <a:t> в </a:t>
            </a:r>
            <a:r>
              <a:rPr lang="en-US" sz="2000" dirty="0" err="1" smtClean="0"/>
              <a:t>более</a:t>
            </a:r>
            <a:r>
              <a:rPr lang="en-US" sz="2000" dirty="0" smtClean="0"/>
              <a:t> </a:t>
            </a:r>
            <a:r>
              <a:rPr lang="en-US" sz="2000" dirty="0" err="1" smtClean="0"/>
              <a:t>трудных</a:t>
            </a:r>
            <a:r>
              <a:rPr lang="en-US" sz="2000" dirty="0" smtClean="0"/>
              <a:t> </a:t>
            </a:r>
            <a:r>
              <a:rPr lang="en-US" sz="2000" dirty="0" err="1" smtClean="0"/>
              <a:t>условиях</a:t>
            </a:r>
            <a:r>
              <a:rPr lang="en-US" sz="2000" dirty="0" smtClean="0"/>
              <a:t>, </a:t>
            </a:r>
            <a:r>
              <a:rPr lang="en-US" sz="2000" dirty="0" err="1" smtClean="0"/>
              <a:t>особенно</a:t>
            </a:r>
            <a:r>
              <a:rPr lang="en-US" sz="2000" dirty="0" smtClean="0"/>
              <a:t> </a:t>
            </a:r>
            <a:r>
              <a:rPr lang="en-US" sz="2000" dirty="0" err="1" smtClean="0"/>
              <a:t>при</a:t>
            </a:r>
            <a:r>
              <a:rPr lang="en-US" sz="2000" dirty="0" smtClean="0"/>
              <a:t> </a:t>
            </a:r>
            <a:r>
              <a:rPr lang="en-US" sz="2000" dirty="0" err="1" smtClean="0"/>
              <a:t>формировании</a:t>
            </a:r>
            <a:r>
              <a:rPr lang="en-US" sz="2000" dirty="0" smtClean="0"/>
              <a:t> </a:t>
            </a:r>
            <a:r>
              <a:rPr lang="en-US" sz="2000" dirty="0" err="1" smtClean="0"/>
              <a:t>моноэтнического</a:t>
            </a:r>
            <a:r>
              <a:rPr lang="en-US" sz="2000" dirty="0" smtClean="0"/>
              <a:t> </a:t>
            </a:r>
            <a:r>
              <a:rPr lang="en-US" sz="2000" dirty="0" err="1" smtClean="0"/>
              <a:t>детского</a:t>
            </a:r>
            <a:r>
              <a:rPr lang="en-US" sz="2000" dirty="0" smtClean="0"/>
              <a:t> </a:t>
            </a:r>
            <a:r>
              <a:rPr lang="en-US" sz="2000" dirty="0" err="1" smtClean="0"/>
              <a:t>билингвизма</a:t>
            </a:r>
            <a:r>
              <a:rPr lang="en-US" sz="2000" dirty="0" smtClean="0"/>
              <a:t>. </a:t>
            </a:r>
            <a:r>
              <a:rPr lang="en-US" sz="2000" dirty="0" err="1" smtClean="0"/>
              <a:t>Основными</a:t>
            </a:r>
            <a:r>
              <a:rPr lang="en-US" sz="2000" dirty="0" smtClean="0"/>
              <a:t> </a:t>
            </a:r>
            <a:r>
              <a:rPr lang="en-US" sz="2000" dirty="0" err="1" smtClean="0"/>
              <a:t>причинами</a:t>
            </a:r>
            <a:r>
              <a:rPr lang="en-US" sz="2000" dirty="0" smtClean="0"/>
              <a:t> </a:t>
            </a:r>
            <a:r>
              <a:rPr lang="en-US" sz="2000" dirty="0" err="1" smtClean="0"/>
              <a:t>являются</a:t>
            </a:r>
            <a:r>
              <a:rPr lang="ru-RU" sz="2000" dirty="0" smtClean="0"/>
              <a:t>:</a:t>
            </a:r>
            <a:r>
              <a:rPr lang="de-AT" sz="2000" dirty="0" smtClean="0"/>
              <a:t> </a:t>
            </a:r>
            <a:endParaRPr lang="ru-RU" sz="2000" dirty="0" smtClean="0"/>
          </a:p>
          <a:p>
            <a:pPr algn="just" eaLnBrk="0" fontAlgn="base" hangingPunct="0"/>
            <a:r>
              <a:rPr lang="en-US" sz="2000" dirty="0" err="1" smtClean="0"/>
              <a:t>более</a:t>
            </a:r>
            <a:r>
              <a:rPr lang="en-US" sz="2000" dirty="0" smtClean="0"/>
              <a:t> </a:t>
            </a:r>
            <a:r>
              <a:rPr lang="en-US" sz="2000" dirty="0" err="1" smtClean="0"/>
              <a:t>сильное</a:t>
            </a:r>
            <a:r>
              <a:rPr lang="en-US" sz="2000" dirty="0" smtClean="0"/>
              <a:t> </a:t>
            </a:r>
            <a:r>
              <a:rPr lang="en-US" sz="2000" dirty="0" err="1" smtClean="0"/>
              <a:t>влияние</a:t>
            </a:r>
            <a:r>
              <a:rPr lang="en-US" sz="2000" dirty="0" smtClean="0"/>
              <a:t> </a:t>
            </a:r>
            <a:r>
              <a:rPr lang="en-US" sz="2000" dirty="0" err="1" smtClean="0"/>
              <a:t>структур</a:t>
            </a:r>
            <a:r>
              <a:rPr lang="en-US" sz="2000" dirty="0" smtClean="0"/>
              <a:t> </a:t>
            </a:r>
            <a:r>
              <a:rPr lang="en-US" sz="2000" dirty="0" err="1" smtClean="0"/>
              <a:t>доминантного</a:t>
            </a:r>
            <a:r>
              <a:rPr lang="en-US" sz="2000" dirty="0" smtClean="0"/>
              <a:t> </a:t>
            </a:r>
            <a:r>
              <a:rPr lang="en-US" sz="2000" dirty="0" err="1" smtClean="0"/>
              <a:t>языка</a:t>
            </a:r>
            <a:r>
              <a:rPr lang="ru-RU" sz="2000" dirty="0" smtClean="0"/>
              <a:t>, т.е. языка страны проживания</a:t>
            </a:r>
            <a:r>
              <a:rPr lang="en-US" sz="2000" dirty="0" smtClean="0"/>
              <a:t>; </a:t>
            </a:r>
            <a:endParaRPr lang="de-AT" sz="2000" dirty="0" smtClean="0"/>
          </a:p>
          <a:p>
            <a:pPr lvl="0" algn="just"/>
            <a:r>
              <a:rPr lang="en-US" sz="2000" dirty="0" err="1" smtClean="0"/>
              <a:t>отсутствие</a:t>
            </a:r>
            <a:r>
              <a:rPr lang="en-US" sz="2000" dirty="0" smtClean="0"/>
              <a:t> </a:t>
            </a:r>
            <a:r>
              <a:rPr lang="en-US" sz="2000" dirty="0" err="1" smtClean="0"/>
              <a:t>адекватной</a:t>
            </a:r>
            <a:r>
              <a:rPr lang="en-US" sz="2000" dirty="0" smtClean="0"/>
              <a:t> </a:t>
            </a:r>
            <a:r>
              <a:rPr lang="en-US" sz="2000" dirty="0" err="1" smtClean="0"/>
              <a:t>коммуникативной</a:t>
            </a:r>
            <a:r>
              <a:rPr lang="en-US" sz="2000" dirty="0" smtClean="0"/>
              <a:t> </a:t>
            </a:r>
            <a:r>
              <a:rPr lang="en-US" sz="2000" dirty="0" err="1" smtClean="0"/>
              <a:t>стратегии</a:t>
            </a:r>
            <a:r>
              <a:rPr lang="en-US" sz="2000" dirty="0" smtClean="0"/>
              <a:t> и </a:t>
            </a:r>
            <a:r>
              <a:rPr lang="en-US" sz="2000" dirty="0" err="1" smtClean="0"/>
              <a:t>подготовки</a:t>
            </a:r>
            <a:r>
              <a:rPr lang="en-US" sz="2000" dirty="0" smtClean="0"/>
              <a:t> в «</a:t>
            </a:r>
            <a:r>
              <a:rPr lang="en-US" sz="2000" dirty="0" err="1" smtClean="0"/>
              <a:t>родительском</a:t>
            </a:r>
            <a:r>
              <a:rPr lang="en-US" sz="2000" dirty="0" smtClean="0"/>
              <a:t>» </a:t>
            </a:r>
            <a:r>
              <a:rPr lang="en-US" sz="2000" dirty="0" err="1" smtClean="0"/>
              <a:t>языке</a:t>
            </a:r>
            <a:r>
              <a:rPr lang="ru-RU" sz="2000" dirty="0" smtClean="0"/>
              <a:t>; </a:t>
            </a:r>
            <a:endParaRPr lang="de-AT" sz="2000" dirty="0" smtClean="0"/>
          </a:p>
          <a:p>
            <a:pPr lvl="0" algn="just"/>
            <a:r>
              <a:rPr lang="en-US" sz="2000" dirty="0" err="1" smtClean="0"/>
              <a:t>недостаточная</a:t>
            </a:r>
            <a:r>
              <a:rPr lang="en-US" sz="2000" dirty="0" smtClean="0"/>
              <a:t> </a:t>
            </a:r>
            <a:r>
              <a:rPr lang="en-US" sz="2000" dirty="0" err="1" smtClean="0"/>
              <a:t>компетенция</a:t>
            </a:r>
            <a:r>
              <a:rPr lang="en-US" sz="2000" dirty="0" smtClean="0"/>
              <a:t> и </a:t>
            </a:r>
            <a:r>
              <a:rPr lang="en-US" sz="2000" dirty="0" err="1" smtClean="0"/>
              <a:t>эмоциональная</a:t>
            </a:r>
            <a:r>
              <a:rPr lang="en-US" sz="2000" dirty="0" smtClean="0"/>
              <a:t> </a:t>
            </a:r>
            <a:r>
              <a:rPr lang="en-US" sz="2000" dirty="0" err="1" smtClean="0"/>
              <a:t>бедность</a:t>
            </a:r>
            <a:r>
              <a:rPr lang="en-US" sz="2000" dirty="0" smtClean="0"/>
              <a:t> </a:t>
            </a:r>
            <a:r>
              <a:rPr lang="en-US" sz="2000" dirty="0" err="1" smtClean="0"/>
              <a:t>речи</a:t>
            </a:r>
            <a:r>
              <a:rPr lang="en-US" sz="2000" dirty="0" smtClean="0"/>
              <a:t> </a:t>
            </a:r>
            <a:r>
              <a:rPr lang="ru-RU" sz="2000" dirty="0" smtClean="0"/>
              <a:t>в русском </a:t>
            </a:r>
            <a:r>
              <a:rPr lang="en-US" sz="2000" dirty="0" err="1" smtClean="0"/>
              <a:t>языке</a:t>
            </a:r>
            <a:r>
              <a:rPr lang="ru-RU" sz="2000" dirty="0" smtClean="0"/>
              <a:t>, что</a:t>
            </a:r>
            <a:r>
              <a:rPr lang="en-US" sz="2000" dirty="0" smtClean="0"/>
              <a:t> </a:t>
            </a:r>
            <a:r>
              <a:rPr lang="en-US" sz="2000" dirty="0" err="1" smtClean="0"/>
              <a:t>сказывается</a:t>
            </a:r>
            <a:r>
              <a:rPr lang="en-US" sz="2000" dirty="0" smtClean="0"/>
              <a:t> в </a:t>
            </a:r>
            <a:r>
              <a:rPr lang="en-US" sz="2000" dirty="0" err="1" smtClean="0"/>
              <a:t>однообразии</a:t>
            </a:r>
            <a:r>
              <a:rPr lang="en-US" sz="2000" dirty="0" smtClean="0"/>
              <a:t> </a:t>
            </a:r>
            <a:r>
              <a:rPr lang="en-US" sz="2000" dirty="0" err="1" smtClean="0"/>
              <a:t>функциональных</a:t>
            </a:r>
            <a:r>
              <a:rPr lang="en-US" sz="2000" dirty="0" smtClean="0"/>
              <a:t> </a:t>
            </a:r>
            <a:r>
              <a:rPr lang="en-US" sz="2000" dirty="0" err="1" smtClean="0"/>
              <a:t>типов</a:t>
            </a:r>
            <a:r>
              <a:rPr lang="en-US" sz="2000" dirty="0" smtClean="0"/>
              <a:t> </a:t>
            </a:r>
            <a:r>
              <a:rPr lang="en-US" sz="2000" dirty="0" err="1" smtClean="0"/>
              <a:t>коммуникации</a:t>
            </a:r>
            <a:r>
              <a:rPr lang="en-US" sz="2000" dirty="0" smtClean="0"/>
              <a:t>.</a:t>
            </a:r>
            <a:endParaRPr lang="de-AT" sz="2000" dirty="0" smtClean="0"/>
          </a:p>
          <a:p>
            <a:pPr algn="just"/>
            <a:endParaRPr lang="de-AT"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ru-RU" sz="3600" dirty="0" smtClean="0"/>
              <a:t> </a:t>
            </a:r>
            <a:r>
              <a:rPr lang="ru-RU" sz="2000" dirty="0" smtClean="0"/>
              <a:t>Особенности билингвальных детей, которые необходимо учитывать при обучении русскому языку</a:t>
            </a:r>
            <a:endParaRPr lang="de-AT" sz="2000" dirty="0"/>
          </a:p>
        </p:txBody>
      </p:sp>
      <p:sp>
        <p:nvSpPr>
          <p:cNvPr id="3" name="Inhaltsplatzhalter 2"/>
          <p:cNvSpPr>
            <a:spLocks noGrp="1"/>
          </p:cNvSpPr>
          <p:nvPr>
            <p:ph idx="1"/>
          </p:nvPr>
        </p:nvSpPr>
        <p:spPr/>
        <p:txBody>
          <a:bodyPr>
            <a:normAutofit fontScale="92500" lnSpcReduction="20000"/>
          </a:bodyPr>
          <a:lstStyle/>
          <a:p>
            <a:pPr lvl="0" algn="just"/>
            <a:r>
              <a:rPr lang="ru-RU" sz="2000" dirty="0" smtClean="0"/>
              <a:t>6. </a:t>
            </a:r>
            <a:r>
              <a:rPr lang="en-US" sz="2000" dirty="0" err="1" smtClean="0"/>
              <a:t>Одним</a:t>
            </a:r>
            <a:r>
              <a:rPr lang="en-US" sz="2000" dirty="0" smtClean="0"/>
              <a:t> </a:t>
            </a:r>
            <a:r>
              <a:rPr lang="en-US" sz="2000" dirty="0" err="1" smtClean="0"/>
              <a:t>из</a:t>
            </a:r>
            <a:r>
              <a:rPr lang="en-US" sz="2000" dirty="0" smtClean="0"/>
              <a:t> </a:t>
            </a:r>
            <a:r>
              <a:rPr lang="en-US" sz="2000" dirty="0" err="1" smtClean="0"/>
              <a:t>проявлений</a:t>
            </a:r>
            <a:r>
              <a:rPr lang="en-US" sz="2000" dirty="0" smtClean="0"/>
              <a:t> </a:t>
            </a:r>
            <a:r>
              <a:rPr lang="en-US" sz="2000" dirty="0" err="1" smtClean="0"/>
              <a:t>предметно-тематической</a:t>
            </a:r>
            <a:r>
              <a:rPr lang="en-US" sz="2000" dirty="0" smtClean="0"/>
              <a:t> </a:t>
            </a:r>
            <a:r>
              <a:rPr lang="en-US" sz="2000" dirty="0" err="1" smtClean="0"/>
              <a:t>функции</a:t>
            </a:r>
            <a:r>
              <a:rPr lang="en-US" sz="2000" dirty="0" smtClean="0"/>
              <a:t> у </a:t>
            </a:r>
            <a:r>
              <a:rPr lang="en-US" sz="2000" dirty="0" err="1" smtClean="0"/>
              <a:t>детей</a:t>
            </a:r>
            <a:r>
              <a:rPr lang="en-US" sz="2000" dirty="0" smtClean="0"/>
              <a:t> и </a:t>
            </a:r>
            <a:r>
              <a:rPr lang="en-US" sz="2000" dirty="0" err="1" smtClean="0"/>
              <a:t>взрослых</a:t>
            </a:r>
            <a:r>
              <a:rPr lang="en-US" sz="2000" dirty="0" smtClean="0"/>
              <a:t> </a:t>
            </a:r>
            <a:r>
              <a:rPr lang="en-US" sz="2000" dirty="0" err="1" smtClean="0"/>
              <a:t>может</a:t>
            </a:r>
            <a:r>
              <a:rPr lang="en-US" sz="2000" dirty="0" smtClean="0"/>
              <a:t> </a:t>
            </a:r>
            <a:r>
              <a:rPr lang="en-US" sz="2000" dirty="0" err="1" smtClean="0"/>
              <a:t>быть</a:t>
            </a:r>
            <a:r>
              <a:rPr lang="en-US" sz="2000" dirty="0" smtClean="0"/>
              <a:t> </a:t>
            </a:r>
            <a:r>
              <a:rPr lang="en-US" sz="2000" dirty="0" err="1" smtClean="0"/>
              <a:t>незнание</a:t>
            </a:r>
            <a:r>
              <a:rPr lang="en-US" sz="2000" dirty="0" smtClean="0"/>
              <a:t> </a:t>
            </a:r>
            <a:r>
              <a:rPr lang="en-US" sz="2000" dirty="0" err="1" smtClean="0"/>
              <a:t>лексики</a:t>
            </a:r>
            <a:r>
              <a:rPr lang="en-US" sz="2000" dirty="0" smtClean="0"/>
              <a:t>, </a:t>
            </a:r>
            <a:r>
              <a:rPr lang="en-US" sz="2000" dirty="0" err="1" smtClean="0"/>
              <a:t>связанной</a:t>
            </a:r>
            <a:r>
              <a:rPr lang="en-US" sz="2000" dirty="0" smtClean="0"/>
              <a:t> с </a:t>
            </a:r>
            <a:r>
              <a:rPr lang="en-US" sz="2000" dirty="0" err="1" smtClean="0"/>
              <a:t>предметом</a:t>
            </a:r>
            <a:r>
              <a:rPr lang="en-US" sz="2000" dirty="0" smtClean="0"/>
              <a:t> </a:t>
            </a:r>
            <a:r>
              <a:rPr lang="en-US" sz="2000" dirty="0" err="1" smtClean="0"/>
              <a:t>обсуждения</a:t>
            </a:r>
            <a:r>
              <a:rPr lang="en-US" sz="2000" dirty="0" smtClean="0"/>
              <a:t>, </a:t>
            </a:r>
            <a:r>
              <a:rPr lang="en-US" sz="2000" dirty="0" err="1" smtClean="0"/>
              <a:t>или</a:t>
            </a:r>
            <a:r>
              <a:rPr lang="en-US" sz="2000" dirty="0" smtClean="0"/>
              <a:t> </a:t>
            </a:r>
            <a:r>
              <a:rPr lang="en-US" sz="2000" dirty="0" err="1" smtClean="0"/>
              <a:t>ее</a:t>
            </a:r>
            <a:r>
              <a:rPr lang="en-US" sz="2000" dirty="0" smtClean="0"/>
              <a:t> </a:t>
            </a:r>
            <a:r>
              <a:rPr lang="en-US" sz="2000" dirty="0" err="1" smtClean="0"/>
              <a:t>отсутствие</a:t>
            </a:r>
            <a:r>
              <a:rPr lang="en-US" sz="2000" dirty="0" smtClean="0"/>
              <a:t> в </a:t>
            </a:r>
            <a:r>
              <a:rPr lang="en-US" sz="2000" dirty="0" err="1" smtClean="0"/>
              <a:t>одном</a:t>
            </a:r>
            <a:r>
              <a:rPr lang="en-US" sz="2000" dirty="0" smtClean="0"/>
              <a:t> </a:t>
            </a:r>
            <a:r>
              <a:rPr lang="en-US" sz="2000" dirty="0" err="1" smtClean="0"/>
              <a:t>из</a:t>
            </a:r>
            <a:r>
              <a:rPr lang="en-US" sz="2000" dirty="0" smtClean="0"/>
              <a:t> </a:t>
            </a:r>
            <a:r>
              <a:rPr lang="en-US" sz="2000" dirty="0" err="1" smtClean="0"/>
              <a:t>языков</a:t>
            </a:r>
            <a:r>
              <a:rPr lang="en-US" sz="2000" dirty="0" smtClean="0"/>
              <a:t>.</a:t>
            </a:r>
            <a:endParaRPr lang="de-AT" sz="2000" dirty="0" smtClean="0"/>
          </a:p>
          <a:p>
            <a:pPr lvl="0" algn="just"/>
            <a:r>
              <a:rPr lang="ru-RU" sz="2000" dirty="0" smtClean="0"/>
              <a:t>7. </a:t>
            </a:r>
            <a:r>
              <a:rPr lang="en-US" sz="2000" dirty="0" err="1" smtClean="0"/>
              <a:t>При</a:t>
            </a:r>
            <a:r>
              <a:rPr lang="en-US" sz="2000" dirty="0" smtClean="0"/>
              <a:t> </a:t>
            </a:r>
            <a:r>
              <a:rPr lang="en-US" sz="2000" dirty="0" err="1" smtClean="0"/>
              <a:t>формировании</a:t>
            </a:r>
            <a:r>
              <a:rPr lang="en-US" sz="2000" dirty="0" smtClean="0"/>
              <a:t> </a:t>
            </a:r>
            <a:r>
              <a:rPr lang="en-US" sz="2000" dirty="0" err="1" smtClean="0"/>
              <a:t>словаря</a:t>
            </a:r>
            <a:r>
              <a:rPr lang="en-US" sz="2000" dirty="0" smtClean="0"/>
              <a:t> </a:t>
            </a:r>
            <a:r>
              <a:rPr lang="en-US" sz="2000" dirty="0" err="1" smtClean="0"/>
              <a:t>наблюдаются</a:t>
            </a:r>
            <a:r>
              <a:rPr lang="en-US" sz="2000" dirty="0" smtClean="0"/>
              <a:t> </a:t>
            </a:r>
            <a:r>
              <a:rPr lang="en-US" sz="2000" dirty="0" err="1" smtClean="0"/>
              <a:t>два</a:t>
            </a:r>
            <a:r>
              <a:rPr lang="en-US" sz="2000" dirty="0" smtClean="0"/>
              <a:t> </a:t>
            </a:r>
            <a:r>
              <a:rPr lang="en-US" sz="2000" dirty="0" err="1" smtClean="0"/>
              <a:t>явления</a:t>
            </a:r>
            <a:r>
              <a:rPr lang="en-US" sz="2000" dirty="0" smtClean="0"/>
              <a:t>: </a:t>
            </a:r>
            <a:r>
              <a:rPr lang="en-US" sz="2000" dirty="0" err="1" smtClean="0"/>
              <a:t>пассивный</a:t>
            </a:r>
            <a:r>
              <a:rPr lang="en-US" sz="2000" dirty="0" smtClean="0"/>
              <a:t> </a:t>
            </a:r>
            <a:r>
              <a:rPr lang="en-US" sz="2000" dirty="0" err="1" smtClean="0"/>
              <a:t>словарь</a:t>
            </a:r>
            <a:r>
              <a:rPr lang="en-US" sz="2000" dirty="0" smtClean="0"/>
              <a:t> </a:t>
            </a:r>
            <a:r>
              <a:rPr lang="en-US" sz="2000" dirty="0" err="1" smtClean="0"/>
              <a:t>развивается</a:t>
            </a:r>
            <a:r>
              <a:rPr lang="en-US" sz="2000" dirty="0" smtClean="0"/>
              <a:t> </a:t>
            </a:r>
            <a:r>
              <a:rPr lang="en-US" sz="2000" dirty="0" err="1" smtClean="0"/>
              <a:t>отдельно</a:t>
            </a:r>
            <a:r>
              <a:rPr lang="en-US" sz="2000" dirty="0" smtClean="0"/>
              <a:t>, </a:t>
            </a:r>
            <a:r>
              <a:rPr lang="en-US" sz="2000" dirty="0" err="1" smtClean="0"/>
              <a:t>так</a:t>
            </a:r>
            <a:r>
              <a:rPr lang="en-US" sz="2000" dirty="0" smtClean="0"/>
              <a:t> </a:t>
            </a:r>
            <a:r>
              <a:rPr lang="en-US" sz="2000" dirty="0" err="1" smtClean="0"/>
              <a:t>как</a:t>
            </a:r>
            <a:r>
              <a:rPr lang="en-US" sz="2000" dirty="0" smtClean="0"/>
              <a:t> </a:t>
            </a:r>
            <a:r>
              <a:rPr lang="en-US" sz="2000" dirty="0" err="1" smtClean="0"/>
              <a:t>ребенок</a:t>
            </a:r>
            <a:r>
              <a:rPr lang="en-US" sz="2000" dirty="0" smtClean="0"/>
              <a:t> </a:t>
            </a:r>
            <a:r>
              <a:rPr lang="en-US" sz="2000" dirty="0" err="1" smtClean="0"/>
              <a:t>усваивает</a:t>
            </a:r>
            <a:r>
              <a:rPr lang="en-US" sz="2000" dirty="0" smtClean="0"/>
              <a:t> </a:t>
            </a:r>
            <a:r>
              <a:rPr lang="en-US" sz="2000" dirty="0" err="1" smtClean="0"/>
              <a:t>каждое</a:t>
            </a:r>
            <a:r>
              <a:rPr lang="en-US" sz="2000" dirty="0" smtClean="0"/>
              <a:t> </a:t>
            </a:r>
            <a:r>
              <a:rPr lang="en-US" sz="2000" dirty="0" err="1" smtClean="0"/>
              <a:t>понятие</a:t>
            </a:r>
            <a:r>
              <a:rPr lang="en-US" sz="2000" dirty="0" smtClean="0"/>
              <a:t> </a:t>
            </a:r>
            <a:r>
              <a:rPr lang="en-US" sz="2000" dirty="0" err="1" smtClean="0"/>
              <a:t>только</a:t>
            </a:r>
            <a:r>
              <a:rPr lang="en-US" sz="2000" dirty="0" smtClean="0"/>
              <a:t> </a:t>
            </a:r>
            <a:r>
              <a:rPr lang="en-US" sz="2000" dirty="0" err="1" smtClean="0"/>
              <a:t>один</a:t>
            </a:r>
            <a:r>
              <a:rPr lang="en-US" sz="2000" dirty="0" smtClean="0"/>
              <a:t> </a:t>
            </a:r>
            <a:r>
              <a:rPr lang="en-US" sz="2000" dirty="0" err="1" smtClean="0"/>
              <a:t>раз</a:t>
            </a:r>
            <a:r>
              <a:rPr lang="en-US" sz="2000" dirty="0" smtClean="0"/>
              <a:t>, </a:t>
            </a:r>
            <a:r>
              <a:rPr lang="en-US" sz="2000" dirty="0" err="1" smtClean="0"/>
              <a:t>но</a:t>
            </a:r>
            <a:r>
              <a:rPr lang="en-US" sz="2000" dirty="0" smtClean="0"/>
              <a:t> </a:t>
            </a:r>
            <a:r>
              <a:rPr lang="en-US" sz="2000" dirty="0" err="1" smtClean="0"/>
              <a:t>активный</a:t>
            </a:r>
            <a:r>
              <a:rPr lang="en-US" sz="2000" dirty="0" smtClean="0"/>
              <a:t> </a:t>
            </a:r>
            <a:r>
              <a:rPr lang="en-US" sz="2000" dirty="0" err="1" smtClean="0"/>
              <a:t>лексикон</a:t>
            </a:r>
            <a:r>
              <a:rPr lang="en-US" sz="2000" dirty="0" smtClean="0"/>
              <a:t> </a:t>
            </a:r>
            <a:r>
              <a:rPr lang="en-US" sz="2000" dirty="0" err="1" smtClean="0"/>
              <a:t>не</a:t>
            </a:r>
            <a:r>
              <a:rPr lang="en-US" sz="2000" dirty="0" smtClean="0"/>
              <a:t> </a:t>
            </a:r>
            <a:r>
              <a:rPr lang="en-US" sz="2000" dirty="0" err="1" smtClean="0"/>
              <a:t>дифференцирован</a:t>
            </a:r>
            <a:r>
              <a:rPr lang="en-US" sz="2000" dirty="0" smtClean="0"/>
              <a:t> </a:t>
            </a:r>
            <a:r>
              <a:rPr lang="en-US" sz="2000" dirty="0" err="1" smtClean="0"/>
              <a:t>ребенком</a:t>
            </a:r>
            <a:r>
              <a:rPr lang="en-US" sz="2000" dirty="0" smtClean="0"/>
              <a:t> </a:t>
            </a:r>
            <a:r>
              <a:rPr lang="en-US" sz="2000" dirty="0" err="1" smtClean="0"/>
              <a:t>до</a:t>
            </a:r>
            <a:r>
              <a:rPr lang="en-US" sz="2000" dirty="0" smtClean="0"/>
              <a:t> </a:t>
            </a:r>
            <a:r>
              <a:rPr lang="en-US" sz="2000" dirty="0" err="1" smtClean="0"/>
              <a:t>усвоения</a:t>
            </a:r>
            <a:r>
              <a:rPr lang="en-US" sz="2000" dirty="0" smtClean="0"/>
              <a:t> </a:t>
            </a:r>
            <a:r>
              <a:rPr lang="en-US" sz="2000" dirty="0" err="1" smtClean="0"/>
              <a:t>им</a:t>
            </a:r>
            <a:r>
              <a:rPr lang="en-US" sz="2000" dirty="0" smtClean="0"/>
              <a:t> </a:t>
            </a:r>
            <a:r>
              <a:rPr lang="en-US" sz="2000" dirty="0" err="1" smtClean="0"/>
              <a:t>прагматической</a:t>
            </a:r>
            <a:r>
              <a:rPr lang="en-US" sz="2000" dirty="0" smtClean="0"/>
              <a:t> </a:t>
            </a:r>
            <a:r>
              <a:rPr lang="en-US" sz="2000" dirty="0" err="1" smtClean="0"/>
              <a:t>коммуникативной</a:t>
            </a:r>
            <a:r>
              <a:rPr lang="en-US" sz="2000" dirty="0" smtClean="0"/>
              <a:t> </a:t>
            </a:r>
            <a:r>
              <a:rPr lang="en-US" sz="2000" dirty="0" err="1" smtClean="0"/>
              <a:t>компетенции</a:t>
            </a:r>
            <a:r>
              <a:rPr lang="ru-RU" sz="2000" dirty="0" smtClean="0"/>
              <a:t>.</a:t>
            </a:r>
            <a:endParaRPr lang="de-AT" sz="2000" dirty="0" smtClean="0"/>
          </a:p>
          <a:p>
            <a:pPr lvl="0" algn="just"/>
            <a:r>
              <a:rPr lang="ru-RU" sz="2000" dirty="0" smtClean="0"/>
              <a:t>8. Билингв </a:t>
            </a:r>
            <a:r>
              <a:rPr lang="en-US" sz="2000" dirty="0" err="1" smtClean="0"/>
              <a:t>рано</a:t>
            </a:r>
            <a:r>
              <a:rPr lang="en-US" sz="2000" dirty="0" smtClean="0"/>
              <a:t> </a:t>
            </a:r>
            <a:r>
              <a:rPr lang="en-US" sz="2000" dirty="0" err="1" smtClean="0"/>
              <a:t>разделяет</a:t>
            </a:r>
            <a:r>
              <a:rPr lang="en-US" sz="2000" dirty="0" smtClean="0"/>
              <a:t> </a:t>
            </a:r>
            <a:r>
              <a:rPr lang="en-US" sz="2000" dirty="0" err="1" smtClean="0"/>
              <a:t>звучание</a:t>
            </a:r>
            <a:r>
              <a:rPr lang="en-US" sz="2000" dirty="0" smtClean="0"/>
              <a:t> и </a:t>
            </a:r>
            <a:r>
              <a:rPr lang="en-US" sz="2000" dirty="0" err="1" smtClean="0"/>
              <a:t>значение</a:t>
            </a:r>
            <a:r>
              <a:rPr lang="en-US" sz="2000" dirty="0" smtClean="0"/>
              <a:t> </a:t>
            </a:r>
            <a:r>
              <a:rPr lang="en-US" sz="2000" dirty="0" err="1" smtClean="0"/>
              <a:t>языковых</a:t>
            </a:r>
            <a:r>
              <a:rPr lang="en-US" sz="2000" dirty="0" smtClean="0"/>
              <a:t> </a:t>
            </a:r>
            <a:r>
              <a:rPr lang="en-US" sz="2000" dirty="0" err="1" smtClean="0"/>
              <a:t>единиц</a:t>
            </a:r>
            <a:r>
              <a:rPr lang="en-US" sz="2000" dirty="0" smtClean="0"/>
              <a:t>, </a:t>
            </a:r>
            <a:r>
              <a:rPr lang="en-US" sz="2000" dirty="0" err="1" smtClean="0"/>
              <a:t>следствием</a:t>
            </a:r>
            <a:r>
              <a:rPr lang="en-US" sz="2000" dirty="0" smtClean="0"/>
              <a:t> </a:t>
            </a:r>
            <a:r>
              <a:rPr lang="en-US" sz="2000" dirty="0" err="1" smtClean="0"/>
              <a:t>чего</a:t>
            </a:r>
            <a:r>
              <a:rPr lang="en-US" sz="2000" dirty="0" smtClean="0"/>
              <a:t> </a:t>
            </a:r>
            <a:r>
              <a:rPr lang="en-US" sz="2000" dirty="0" err="1" smtClean="0"/>
              <a:t>является</a:t>
            </a:r>
            <a:r>
              <a:rPr lang="en-US" sz="2000" dirty="0" smtClean="0"/>
              <a:t> </a:t>
            </a:r>
            <a:r>
              <a:rPr lang="en-US" sz="2000" dirty="0" err="1" smtClean="0"/>
              <a:t>активное</a:t>
            </a:r>
            <a:r>
              <a:rPr lang="en-US" sz="2000" dirty="0" smtClean="0"/>
              <a:t> </a:t>
            </a:r>
            <a:r>
              <a:rPr lang="en-US" sz="2000" dirty="0" err="1" smtClean="0"/>
              <a:t>усвоение</a:t>
            </a:r>
            <a:r>
              <a:rPr lang="en-US" sz="2000" dirty="0" smtClean="0"/>
              <a:t> </a:t>
            </a:r>
            <a:r>
              <a:rPr lang="en-US" sz="2000" dirty="0" err="1" smtClean="0"/>
              <a:t>межъязыковых</a:t>
            </a:r>
            <a:r>
              <a:rPr lang="en-US" sz="2000" dirty="0" smtClean="0"/>
              <a:t> </a:t>
            </a:r>
            <a:r>
              <a:rPr lang="en-US" sz="2000" dirty="0" err="1" smtClean="0"/>
              <a:t>эквивалентов</a:t>
            </a:r>
            <a:r>
              <a:rPr lang="en-US" sz="2000" dirty="0" smtClean="0"/>
              <a:t>, </a:t>
            </a:r>
            <a:r>
              <a:rPr lang="en-US" sz="2000" dirty="0" err="1" smtClean="0"/>
              <a:t>развитие</a:t>
            </a:r>
            <a:r>
              <a:rPr lang="en-US" sz="2000" dirty="0" smtClean="0"/>
              <a:t> </a:t>
            </a:r>
            <a:r>
              <a:rPr lang="en-US" sz="2000" dirty="0" err="1" smtClean="0"/>
              <a:t>переводческой</a:t>
            </a:r>
            <a:r>
              <a:rPr lang="en-US" sz="2000" dirty="0" smtClean="0"/>
              <a:t>, </a:t>
            </a:r>
            <a:r>
              <a:rPr lang="en-US" sz="2000" dirty="0" err="1" smtClean="0"/>
              <a:t>метаязыковой</a:t>
            </a:r>
            <a:r>
              <a:rPr lang="en-US" sz="2000" dirty="0" smtClean="0"/>
              <a:t> и </a:t>
            </a:r>
            <a:r>
              <a:rPr lang="en-US" sz="2000" dirty="0" err="1" smtClean="0"/>
              <a:t>лингвокреативной</a:t>
            </a:r>
            <a:r>
              <a:rPr lang="en-US" sz="2000" dirty="0" smtClean="0"/>
              <a:t> </a:t>
            </a:r>
            <a:r>
              <a:rPr lang="en-US" sz="2000" dirty="0" err="1" smtClean="0"/>
              <a:t>активности</a:t>
            </a:r>
            <a:r>
              <a:rPr lang="en-US" sz="2000" dirty="0" smtClean="0"/>
              <a:t>.</a:t>
            </a:r>
            <a:endParaRPr lang="de-AT" sz="2000" dirty="0" smtClean="0"/>
          </a:p>
          <a:p>
            <a:pPr lvl="0" algn="just"/>
            <a:r>
              <a:rPr lang="ru-RU" sz="2000" dirty="0" smtClean="0"/>
              <a:t>9. С</a:t>
            </a:r>
            <a:r>
              <a:rPr lang="en-US" sz="2000" dirty="0" err="1" smtClean="0"/>
              <a:t>пособность</a:t>
            </a:r>
            <a:r>
              <a:rPr lang="en-US" sz="2000" dirty="0" smtClean="0"/>
              <a:t> </a:t>
            </a:r>
            <a:r>
              <a:rPr lang="en-US" sz="2000" dirty="0" err="1" smtClean="0"/>
              <a:t>детей-билингвов</a:t>
            </a:r>
            <a:r>
              <a:rPr lang="en-US" sz="2000" dirty="0" smtClean="0"/>
              <a:t> </a:t>
            </a:r>
            <a:r>
              <a:rPr lang="en-US" sz="2000" dirty="0" err="1" smtClean="0"/>
              <a:t>более</a:t>
            </a:r>
            <a:r>
              <a:rPr lang="en-US" sz="2000" dirty="0" smtClean="0"/>
              <a:t> </a:t>
            </a:r>
            <a:r>
              <a:rPr lang="en-US" sz="2000" dirty="0" err="1" smtClean="0"/>
              <a:t>доходчиво</a:t>
            </a:r>
            <a:r>
              <a:rPr lang="en-US" sz="2000" dirty="0" smtClean="0"/>
              <a:t> </a:t>
            </a:r>
            <a:r>
              <a:rPr lang="en-US" sz="2000" dirty="0" err="1" smtClean="0"/>
              <a:t>объяснять</a:t>
            </a:r>
            <a:r>
              <a:rPr lang="en-US" sz="2000" dirty="0" smtClean="0"/>
              <a:t> </a:t>
            </a:r>
            <a:r>
              <a:rPr lang="en-US" sz="2000" dirty="0" err="1" smtClean="0"/>
              <a:t>правила</a:t>
            </a:r>
            <a:r>
              <a:rPr lang="en-US" sz="2000" dirty="0" smtClean="0"/>
              <a:t> </a:t>
            </a:r>
            <a:r>
              <a:rPr lang="en-US" sz="2000" dirty="0" err="1" smtClean="0"/>
              <a:t>своим</a:t>
            </a:r>
            <a:r>
              <a:rPr lang="en-US" sz="2000" dirty="0" smtClean="0"/>
              <a:t> </a:t>
            </a:r>
            <a:r>
              <a:rPr lang="en-US" sz="2000" dirty="0" err="1" smtClean="0"/>
              <a:t>собеседникам</a:t>
            </a:r>
            <a:r>
              <a:rPr lang="en-US" sz="2000" dirty="0" smtClean="0"/>
              <a:t>, </a:t>
            </a:r>
            <a:r>
              <a:rPr lang="en-US" sz="2000" dirty="0" err="1" smtClean="0"/>
              <a:t>давать</a:t>
            </a:r>
            <a:r>
              <a:rPr lang="en-US" sz="2000" dirty="0" smtClean="0"/>
              <a:t>  </a:t>
            </a:r>
            <a:r>
              <a:rPr lang="en-US" sz="2000" dirty="0" err="1" smtClean="0"/>
              <a:t>более</a:t>
            </a:r>
            <a:r>
              <a:rPr lang="en-US" sz="2000" dirty="0" smtClean="0"/>
              <a:t> </a:t>
            </a:r>
            <a:r>
              <a:rPr lang="en-US" sz="2000" dirty="0" err="1" smtClean="0"/>
              <a:t>четкие</a:t>
            </a:r>
            <a:r>
              <a:rPr lang="en-US" sz="2000" dirty="0" smtClean="0"/>
              <a:t> </a:t>
            </a:r>
            <a:r>
              <a:rPr lang="en-US" sz="2000" dirty="0" err="1" smtClean="0"/>
              <a:t>определения</a:t>
            </a:r>
            <a:r>
              <a:rPr lang="en-US" sz="2000" dirty="0" smtClean="0"/>
              <a:t> </a:t>
            </a:r>
            <a:r>
              <a:rPr lang="en-US" sz="2000" dirty="0" err="1" smtClean="0"/>
              <a:t>понятий</a:t>
            </a:r>
            <a:r>
              <a:rPr lang="en-US" sz="2000" dirty="0" smtClean="0"/>
              <a:t>, </a:t>
            </a:r>
            <a:r>
              <a:rPr lang="en-US" sz="2000" dirty="0" err="1" smtClean="0"/>
              <a:t>поскольку</a:t>
            </a:r>
            <a:r>
              <a:rPr lang="en-US" sz="2000" dirty="0" smtClean="0"/>
              <a:t> </a:t>
            </a:r>
            <a:r>
              <a:rPr lang="en-US" sz="2000" dirty="0" err="1" smtClean="0"/>
              <a:t>они</a:t>
            </a:r>
            <a:r>
              <a:rPr lang="en-US" sz="2000" dirty="0" smtClean="0"/>
              <a:t> </a:t>
            </a:r>
            <a:r>
              <a:rPr lang="en-US" sz="2000" dirty="0" err="1" smtClean="0"/>
              <a:t>имеют</a:t>
            </a:r>
            <a:r>
              <a:rPr lang="en-US" sz="2000" dirty="0" smtClean="0"/>
              <a:t> </a:t>
            </a:r>
            <a:r>
              <a:rPr lang="en-US" sz="2000" dirty="0" err="1" smtClean="0"/>
              <a:t>более</a:t>
            </a:r>
            <a:r>
              <a:rPr lang="en-US" sz="2000" dirty="0" smtClean="0"/>
              <a:t> </a:t>
            </a:r>
            <a:r>
              <a:rPr lang="en-US" sz="2000" dirty="0" err="1" smtClean="0"/>
              <a:t>развитые</a:t>
            </a:r>
            <a:r>
              <a:rPr lang="en-US" sz="2000" dirty="0" smtClean="0"/>
              <a:t> </a:t>
            </a:r>
            <a:r>
              <a:rPr lang="en-US" sz="2000" dirty="0" err="1" smtClean="0"/>
              <a:t>мета-коммуникативные</a:t>
            </a:r>
            <a:r>
              <a:rPr lang="en-US" sz="2000" dirty="0" smtClean="0"/>
              <a:t> </a:t>
            </a:r>
            <a:r>
              <a:rPr lang="en-US" sz="2000" dirty="0" err="1" smtClean="0"/>
              <a:t>способности</a:t>
            </a:r>
            <a:r>
              <a:rPr lang="en-US" sz="2000" dirty="0" smtClean="0"/>
              <a:t>, </a:t>
            </a:r>
            <a:r>
              <a:rPr lang="en-US" sz="2000" dirty="0" err="1" smtClean="0"/>
              <a:t>чем</a:t>
            </a:r>
            <a:r>
              <a:rPr lang="en-US" sz="2000" dirty="0" smtClean="0"/>
              <a:t> </a:t>
            </a:r>
            <a:r>
              <a:rPr lang="en-US" sz="2000" dirty="0" err="1" smtClean="0"/>
              <a:t>их</a:t>
            </a:r>
            <a:r>
              <a:rPr lang="en-US" sz="2000" dirty="0" smtClean="0"/>
              <a:t> </a:t>
            </a:r>
            <a:r>
              <a:rPr lang="en-US" sz="2000" dirty="0" err="1" smtClean="0"/>
              <a:t>сверстники-монолингвы</a:t>
            </a:r>
            <a:r>
              <a:rPr lang="ru-RU" sz="2000" dirty="0" smtClean="0"/>
              <a:t>. </a:t>
            </a:r>
            <a:endParaRPr lang="de-AT" sz="2000" dirty="0" smtClean="0"/>
          </a:p>
          <a:p>
            <a:endParaRPr lang="de-AT"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ru-RU" sz="3600" dirty="0" smtClean="0"/>
              <a:t> </a:t>
            </a:r>
            <a:r>
              <a:rPr lang="ru-RU" sz="2000" dirty="0" smtClean="0"/>
              <a:t>Особенности билингвальных детей, которые необходимо учитывать при обучении русскому языку</a:t>
            </a:r>
            <a:endParaRPr lang="de-AT" sz="2000" dirty="0"/>
          </a:p>
        </p:txBody>
      </p:sp>
      <p:sp>
        <p:nvSpPr>
          <p:cNvPr id="3" name="Inhaltsplatzhalter 2"/>
          <p:cNvSpPr>
            <a:spLocks noGrp="1"/>
          </p:cNvSpPr>
          <p:nvPr>
            <p:ph idx="1"/>
          </p:nvPr>
        </p:nvSpPr>
        <p:spPr/>
        <p:txBody>
          <a:bodyPr>
            <a:noAutofit/>
          </a:bodyPr>
          <a:lstStyle/>
          <a:p>
            <a:pPr lvl="0" algn="just"/>
            <a:r>
              <a:rPr lang="ru-RU" sz="1600" dirty="0" smtClean="0"/>
              <a:t>10. П</a:t>
            </a:r>
            <a:r>
              <a:rPr lang="en-US" sz="1600" dirty="0" err="1" smtClean="0"/>
              <a:t>овышенн</a:t>
            </a:r>
            <a:r>
              <a:rPr lang="ru-RU" sz="1600" dirty="0" smtClean="0"/>
              <a:t>ая</a:t>
            </a:r>
            <a:r>
              <a:rPr lang="en-US" sz="1600" dirty="0" smtClean="0"/>
              <a:t> </a:t>
            </a:r>
            <a:r>
              <a:rPr lang="en-US" sz="1600" dirty="0" err="1" smtClean="0"/>
              <a:t>чувствительность</a:t>
            </a:r>
            <a:r>
              <a:rPr lang="en-US" sz="1600" dirty="0" smtClean="0"/>
              <a:t> </a:t>
            </a:r>
            <a:r>
              <a:rPr lang="en-US" sz="1600" dirty="0" err="1" smtClean="0"/>
              <a:t>детей-билингвов</a:t>
            </a:r>
            <a:r>
              <a:rPr lang="en-US" sz="1600" dirty="0" smtClean="0"/>
              <a:t> к </a:t>
            </a:r>
            <a:r>
              <a:rPr lang="en-US" sz="1600" dirty="0" err="1" smtClean="0"/>
              <a:t>намекам</a:t>
            </a:r>
            <a:r>
              <a:rPr lang="en-US" sz="1600" dirty="0" smtClean="0"/>
              <a:t>, </a:t>
            </a:r>
            <a:r>
              <a:rPr lang="en-US" sz="1600" dirty="0" err="1" smtClean="0"/>
              <a:t>готовность</a:t>
            </a:r>
            <a:r>
              <a:rPr lang="en-US" sz="1600" dirty="0" smtClean="0"/>
              <a:t> </a:t>
            </a:r>
            <a:r>
              <a:rPr lang="en-US" sz="1600" dirty="0" err="1" smtClean="0"/>
              <a:t>учитывать</a:t>
            </a:r>
            <a:r>
              <a:rPr lang="en-US" sz="1600" dirty="0" smtClean="0"/>
              <a:t> </a:t>
            </a:r>
            <a:r>
              <a:rPr lang="en-US" sz="1600" dirty="0" err="1" smtClean="0"/>
              <a:t>исправления</a:t>
            </a:r>
            <a:r>
              <a:rPr lang="en-US" sz="1600" dirty="0" smtClean="0"/>
              <a:t> и </a:t>
            </a:r>
            <a:r>
              <a:rPr lang="en-US" sz="1600" dirty="0" err="1" smtClean="0"/>
              <a:t>замечания</a:t>
            </a:r>
            <a:r>
              <a:rPr lang="ru-RU" sz="1600" dirty="0" smtClean="0"/>
              <a:t>, </a:t>
            </a:r>
            <a:r>
              <a:rPr lang="en-US" sz="1600" dirty="0" err="1" smtClean="0"/>
              <a:t>способности</a:t>
            </a:r>
            <a:r>
              <a:rPr lang="en-US" sz="1600" dirty="0" smtClean="0"/>
              <a:t> </a:t>
            </a:r>
            <a:r>
              <a:rPr lang="en-US" sz="1600" dirty="0" err="1" smtClean="0"/>
              <a:t>анализировать</a:t>
            </a:r>
            <a:r>
              <a:rPr lang="en-US" sz="1600" dirty="0" smtClean="0"/>
              <a:t> </a:t>
            </a:r>
            <a:r>
              <a:rPr lang="en-US" sz="1600" dirty="0" err="1" smtClean="0"/>
              <a:t>языковые</a:t>
            </a:r>
            <a:r>
              <a:rPr lang="en-US" sz="1600" dirty="0" smtClean="0"/>
              <a:t> </a:t>
            </a:r>
            <a:r>
              <a:rPr lang="en-US" sz="1600" dirty="0" err="1" smtClean="0"/>
              <a:t>единицы</a:t>
            </a:r>
            <a:r>
              <a:rPr lang="en-US" sz="1600" dirty="0" smtClean="0"/>
              <a:t> </a:t>
            </a:r>
            <a:r>
              <a:rPr lang="en-US" sz="1600" dirty="0" err="1" smtClean="0"/>
              <a:t>из-за</a:t>
            </a:r>
            <a:r>
              <a:rPr lang="en-US" sz="1600" dirty="0" smtClean="0"/>
              <a:t> </a:t>
            </a:r>
            <a:r>
              <a:rPr lang="en-US" sz="1600" dirty="0" err="1" smtClean="0"/>
              <a:t>необходимости</a:t>
            </a:r>
            <a:r>
              <a:rPr lang="en-US" sz="1600" dirty="0" smtClean="0"/>
              <a:t> </a:t>
            </a:r>
            <a:r>
              <a:rPr lang="en-US" sz="1600" dirty="0" err="1" smtClean="0"/>
              <a:t>избегать</a:t>
            </a:r>
            <a:r>
              <a:rPr lang="en-US" sz="1600" dirty="0" smtClean="0"/>
              <a:t> </a:t>
            </a:r>
            <a:r>
              <a:rPr lang="en-US" sz="1600" dirty="0" err="1" smtClean="0"/>
              <a:t>интерференции</a:t>
            </a:r>
            <a:r>
              <a:rPr lang="en-US" sz="1600" dirty="0" smtClean="0"/>
              <a:t> и </a:t>
            </a:r>
            <a:r>
              <a:rPr lang="en-US" sz="1600" dirty="0" err="1" smtClean="0"/>
              <a:t>смешения</a:t>
            </a:r>
            <a:r>
              <a:rPr lang="en-US" sz="1600" dirty="0" smtClean="0"/>
              <a:t> </a:t>
            </a:r>
            <a:r>
              <a:rPr lang="en-US" sz="1600" dirty="0" err="1" smtClean="0"/>
              <a:t>языков</a:t>
            </a:r>
            <a:r>
              <a:rPr lang="ru-RU" sz="1600" dirty="0" smtClean="0"/>
              <a:t>;</a:t>
            </a:r>
            <a:r>
              <a:rPr lang="en-US" sz="1600" dirty="0" smtClean="0"/>
              <a:t> </a:t>
            </a:r>
            <a:r>
              <a:rPr lang="en-US" sz="1600" dirty="0" err="1" smtClean="0"/>
              <a:t>следовательно</a:t>
            </a:r>
            <a:r>
              <a:rPr lang="en-US" sz="1600" dirty="0" smtClean="0"/>
              <a:t>, </a:t>
            </a:r>
            <a:r>
              <a:rPr lang="ru-RU" sz="1600" dirty="0" smtClean="0"/>
              <a:t>они </a:t>
            </a:r>
            <a:r>
              <a:rPr lang="en-US" sz="1600" dirty="0" err="1" smtClean="0"/>
              <a:t>становятся</a:t>
            </a:r>
            <a:r>
              <a:rPr lang="en-US" sz="1600" dirty="0" smtClean="0"/>
              <a:t> </a:t>
            </a:r>
            <a:r>
              <a:rPr lang="en-US" sz="1600" dirty="0" err="1" smtClean="0"/>
              <a:t>очень</a:t>
            </a:r>
            <a:r>
              <a:rPr lang="en-US" sz="1600" dirty="0" smtClean="0"/>
              <a:t> </a:t>
            </a:r>
            <a:r>
              <a:rPr lang="en-US" sz="1600" dirty="0" err="1" smtClean="0"/>
              <a:t>внимательными</a:t>
            </a:r>
            <a:r>
              <a:rPr lang="en-US" sz="1600" dirty="0" smtClean="0"/>
              <a:t> к </a:t>
            </a:r>
            <a:r>
              <a:rPr lang="en-US" sz="1600" dirty="0" err="1" smtClean="0"/>
              <a:t>своей</a:t>
            </a:r>
            <a:r>
              <a:rPr lang="en-US" sz="1600" dirty="0" smtClean="0"/>
              <a:t> и </a:t>
            </a:r>
            <a:r>
              <a:rPr lang="en-US" sz="1600" dirty="0" err="1" smtClean="0"/>
              <a:t>чужой</a:t>
            </a:r>
            <a:r>
              <a:rPr lang="en-US" sz="1600" dirty="0" smtClean="0"/>
              <a:t> </a:t>
            </a:r>
            <a:r>
              <a:rPr lang="en-US" sz="1600" dirty="0" err="1" smtClean="0"/>
              <a:t>речи</a:t>
            </a:r>
            <a:r>
              <a:rPr lang="ru-RU" sz="1600" dirty="0" smtClean="0"/>
              <a:t>, </a:t>
            </a:r>
            <a:r>
              <a:rPr lang="en-US" sz="1600" dirty="0" err="1" smtClean="0"/>
              <a:t>особенно</a:t>
            </a:r>
            <a:r>
              <a:rPr lang="en-US" sz="1600" dirty="0" smtClean="0"/>
              <a:t> в </a:t>
            </a:r>
            <a:r>
              <a:rPr lang="en-US" sz="1600" dirty="0" err="1" smtClean="0"/>
              <a:t>ситуациях</a:t>
            </a:r>
            <a:r>
              <a:rPr lang="en-US" sz="1600" dirty="0" smtClean="0"/>
              <a:t>, </a:t>
            </a:r>
            <a:r>
              <a:rPr lang="en-US" sz="1600" dirty="0" err="1" smtClean="0"/>
              <a:t>когда</a:t>
            </a:r>
            <a:r>
              <a:rPr lang="en-US" sz="1600" dirty="0" smtClean="0"/>
              <a:t> </a:t>
            </a:r>
            <a:r>
              <a:rPr lang="en-US" sz="1600" dirty="0" err="1" smtClean="0"/>
              <a:t>используется</a:t>
            </a:r>
            <a:r>
              <a:rPr lang="en-US" sz="1600" dirty="0" smtClean="0"/>
              <a:t> </a:t>
            </a:r>
            <a:r>
              <a:rPr lang="en-US" sz="1600" dirty="0" err="1" smtClean="0"/>
              <a:t>только</a:t>
            </a:r>
            <a:r>
              <a:rPr lang="en-US" sz="1600" dirty="0" smtClean="0"/>
              <a:t> </a:t>
            </a:r>
            <a:r>
              <a:rPr lang="en-US" sz="1600" dirty="0" err="1" smtClean="0"/>
              <a:t>один</a:t>
            </a:r>
            <a:r>
              <a:rPr lang="en-US" sz="1600" dirty="0" smtClean="0"/>
              <a:t> </a:t>
            </a:r>
            <a:r>
              <a:rPr lang="en-US" sz="1600" dirty="0" err="1" smtClean="0"/>
              <a:t>язык</a:t>
            </a:r>
            <a:r>
              <a:rPr lang="en-US" sz="1600" dirty="0" smtClean="0"/>
              <a:t>.</a:t>
            </a:r>
            <a:endParaRPr lang="de-AT" sz="1600" dirty="0" smtClean="0"/>
          </a:p>
          <a:p>
            <a:pPr lvl="0" algn="just"/>
            <a:r>
              <a:rPr lang="ru-RU" sz="1600" dirty="0" smtClean="0"/>
              <a:t>11. </a:t>
            </a:r>
            <a:r>
              <a:rPr lang="en-US" sz="1600" dirty="0" err="1" smtClean="0"/>
              <a:t>Дети</a:t>
            </a:r>
            <a:r>
              <a:rPr lang="en-US" sz="1600" dirty="0" smtClean="0"/>
              <a:t>, </a:t>
            </a:r>
            <a:r>
              <a:rPr lang="en-US" sz="1600" dirty="0" err="1" smtClean="0"/>
              <a:t>одновременно</a:t>
            </a:r>
            <a:r>
              <a:rPr lang="en-US" sz="1600" dirty="0" smtClean="0"/>
              <a:t> </a:t>
            </a:r>
            <a:r>
              <a:rPr lang="en-US" sz="1600" dirty="0" err="1" smtClean="0"/>
              <a:t>усваивающие</a:t>
            </a:r>
            <a:r>
              <a:rPr lang="en-US" sz="1600" dirty="0" smtClean="0"/>
              <a:t> </a:t>
            </a:r>
            <a:r>
              <a:rPr lang="en-US" sz="1600" dirty="0" err="1" smtClean="0"/>
              <a:t>два</a:t>
            </a:r>
            <a:r>
              <a:rPr lang="en-US" sz="1600" dirty="0" smtClean="0"/>
              <a:t> </a:t>
            </a:r>
            <a:r>
              <a:rPr lang="en-US" sz="1600" dirty="0" err="1" smtClean="0"/>
              <a:t>языка</a:t>
            </a:r>
            <a:r>
              <a:rPr lang="en-US" sz="1600" dirty="0" smtClean="0"/>
              <a:t>, </a:t>
            </a:r>
            <a:r>
              <a:rPr lang="en-US" sz="1600" dirty="0" err="1" smtClean="0"/>
              <a:t>обращают</a:t>
            </a:r>
            <a:r>
              <a:rPr lang="en-US" sz="1600" dirty="0" smtClean="0"/>
              <a:t> </a:t>
            </a:r>
            <a:r>
              <a:rPr lang="en-US" sz="1600" dirty="0" err="1" smtClean="0"/>
              <a:t>внимание</a:t>
            </a:r>
            <a:r>
              <a:rPr lang="en-US" sz="1600" dirty="0" smtClean="0"/>
              <a:t> </a:t>
            </a:r>
            <a:r>
              <a:rPr lang="en-US" sz="1600" dirty="0" err="1" smtClean="0"/>
              <a:t>на</a:t>
            </a:r>
            <a:r>
              <a:rPr lang="en-US" sz="1600" dirty="0" smtClean="0"/>
              <a:t> </a:t>
            </a:r>
            <a:r>
              <a:rPr lang="en-US" sz="1600" dirty="0" err="1" smtClean="0"/>
              <a:t>ошибки</a:t>
            </a:r>
            <a:r>
              <a:rPr lang="en-US" sz="1600" dirty="0" smtClean="0"/>
              <a:t> </a:t>
            </a:r>
            <a:r>
              <a:rPr lang="en-US" sz="1600" dirty="0" err="1" smtClean="0"/>
              <a:t>как</a:t>
            </a:r>
            <a:r>
              <a:rPr lang="en-US" sz="1600" dirty="0" smtClean="0"/>
              <a:t> в </a:t>
            </a:r>
            <a:r>
              <a:rPr lang="en-US" sz="1600" dirty="0" err="1" smtClean="0"/>
              <a:t>своей</a:t>
            </a:r>
            <a:r>
              <a:rPr lang="en-US" sz="1600" dirty="0" smtClean="0"/>
              <a:t> </a:t>
            </a:r>
            <a:r>
              <a:rPr lang="en-US" sz="1600" dirty="0" err="1" smtClean="0"/>
              <a:t>речи</a:t>
            </a:r>
            <a:r>
              <a:rPr lang="en-US" sz="1600" dirty="0" smtClean="0"/>
              <a:t>, </a:t>
            </a:r>
            <a:r>
              <a:rPr lang="en-US" sz="1600" dirty="0" err="1" smtClean="0"/>
              <a:t>так</a:t>
            </a:r>
            <a:r>
              <a:rPr lang="en-US" sz="1600" dirty="0" smtClean="0"/>
              <a:t> и в </a:t>
            </a:r>
            <a:r>
              <a:rPr lang="en-US" sz="1600" dirty="0" err="1" smtClean="0"/>
              <a:t>речи</a:t>
            </a:r>
            <a:r>
              <a:rPr lang="en-US" sz="1600" dirty="0" smtClean="0"/>
              <a:t> </a:t>
            </a:r>
            <a:r>
              <a:rPr lang="en-US" sz="1600" dirty="0" err="1" smtClean="0"/>
              <a:t>других</a:t>
            </a:r>
            <a:r>
              <a:rPr lang="en-US" sz="1600" dirty="0" smtClean="0"/>
              <a:t> </a:t>
            </a:r>
            <a:r>
              <a:rPr lang="en-US" sz="1600" dirty="0" err="1" smtClean="0"/>
              <a:t>людей</a:t>
            </a:r>
            <a:r>
              <a:rPr lang="en-US" sz="1600" dirty="0" smtClean="0"/>
              <a:t>. </a:t>
            </a:r>
            <a:endParaRPr lang="de-AT" sz="1600" dirty="0" smtClean="0"/>
          </a:p>
          <a:p>
            <a:pPr algn="just"/>
            <a:r>
              <a:rPr lang="ru-RU" sz="1600" dirty="0" smtClean="0"/>
              <a:t>Их о</a:t>
            </a:r>
            <a:r>
              <a:rPr lang="en-US" sz="1600" dirty="0" err="1" smtClean="0"/>
              <a:t>шибки</a:t>
            </a:r>
            <a:r>
              <a:rPr lang="en-US" sz="1600" dirty="0" smtClean="0"/>
              <a:t> в </a:t>
            </a:r>
            <a:r>
              <a:rPr lang="en-US" sz="1600" dirty="0" err="1" smtClean="0"/>
              <a:t>речи</a:t>
            </a:r>
            <a:r>
              <a:rPr lang="en-US" sz="1600" dirty="0" smtClean="0"/>
              <a:t> </a:t>
            </a:r>
            <a:r>
              <a:rPr lang="en-US" sz="1600" dirty="0" err="1" smtClean="0"/>
              <a:t>делятся</a:t>
            </a:r>
            <a:r>
              <a:rPr lang="en-US" sz="1600" dirty="0" smtClean="0"/>
              <a:t> </a:t>
            </a:r>
            <a:r>
              <a:rPr lang="en-US" sz="1600" dirty="0" err="1" smtClean="0"/>
              <a:t>на</a:t>
            </a:r>
            <a:r>
              <a:rPr lang="en-US" sz="1600" dirty="0" smtClean="0"/>
              <a:t> </a:t>
            </a:r>
            <a:r>
              <a:rPr lang="en-US" sz="1600" dirty="0" err="1" smtClean="0"/>
              <a:t>две</a:t>
            </a:r>
            <a:r>
              <a:rPr lang="en-US" sz="1600" dirty="0" smtClean="0"/>
              <a:t> </a:t>
            </a:r>
            <a:r>
              <a:rPr lang="en-US" sz="1600" dirty="0" err="1" smtClean="0"/>
              <a:t>категории</a:t>
            </a:r>
            <a:r>
              <a:rPr lang="en-US" sz="1600" dirty="0" smtClean="0"/>
              <a:t>: </a:t>
            </a:r>
            <a:r>
              <a:rPr lang="en-US" sz="1600" dirty="0" err="1" smtClean="0"/>
              <a:t>внутриязыковые</a:t>
            </a:r>
            <a:r>
              <a:rPr lang="en-US" sz="1600" dirty="0" smtClean="0"/>
              <a:t>, </a:t>
            </a:r>
            <a:r>
              <a:rPr lang="en-US" sz="1600" dirty="0" err="1" smtClean="0"/>
              <a:t>обусловленные</a:t>
            </a:r>
            <a:r>
              <a:rPr lang="en-US" sz="1600" dirty="0" smtClean="0"/>
              <a:t> </a:t>
            </a:r>
            <a:r>
              <a:rPr lang="en-US" sz="1600" dirty="0" err="1" smtClean="0"/>
              <a:t>их</a:t>
            </a:r>
            <a:r>
              <a:rPr lang="en-US" sz="1600" dirty="0" smtClean="0"/>
              <a:t> </a:t>
            </a:r>
            <a:r>
              <a:rPr lang="en-US" sz="1600" dirty="0" err="1" smtClean="0"/>
              <a:t>возрастными</a:t>
            </a:r>
            <a:r>
              <a:rPr lang="en-US" sz="1600" dirty="0" smtClean="0"/>
              <a:t> </a:t>
            </a:r>
            <a:r>
              <a:rPr lang="en-US" sz="1600" dirty="0" err="1" smtClean="0"/>
              <a:t>особенностями</a:t>
            </a:r>
            <a:r>
              <a:rPr lang="en-US" sz="1600" dirty="0" smtClean="0"/>
              <a:t>, и </a:t>
            </a:r>
            <a:r>
              <a:rPr lang="en-US" sz="1600" dirty="0" err="1" smtClean="0"/>
              <a:t>межьязыковые</a:t>
            </a:r>
            <a:r>
              <a:rPr lang="en-US" sz="1600" dirty="0" smtClean="0"/>
              <a:t>, </a:t>
            </a:r>
            <a:r>
              <a:rPr lang="en-US" sz="1600" dirty="0" err="1" smtClean="0"/>
              <a:t>обусловленные</a:t>
            </a:r>
            <a:r>
              <a:rPr lang="en-US" sz="1600" dirty="0" smtClean="0"/>
              <a:t> </a:t>
            </a:r>
            <a:r>
              <a:rPr lang="en-US" sz="1600" dirty="0" err="1" smtClean="0"/>
              <a:t>интерференцией</a:t>
            </a:r>
            <a:r>
              <a:rPr lang="en-US" sz="1600" dirty="0" smtClean="0"/>
              <a:t>.</a:t>
            </a:r>
            <a:endParaRPr lang="de-AT" sz="1600" dirty="0" smtClean="0"/>
          </a:p>
          <a:p>
            <a:pPr lvl="0" algn="just"/>
            <a:r>
              <a:rPr lang="en-US" sz="1600" dirty="0" smtClean="0"/>
              <a:t> </a:t>
            </a:r>
            <a:r>
              <a:rPr lang="ru-RU" sz="1600" dirty="0" smtClean="0"/>
              <a:t>12. </a:t>
            </a:r>
            <a:r>
              <a:rPr lang="en-US" sz="1600" dirty="0" err="1" smtClean="0"/>
              <a:t>Ранний</a:t>
            </a:r>
            <a:r>
              <a:rPr lang="en-US" sz="1600" dirty="0" smtClean="0"/>
              <a:t> </a:t>
            </a:r>
            <a:r>
              <a:rPr lang="en-US" sz="1600" dirty="0" err="1" smtClean="0"/>
              <a:t>билингвизм</a:t>
            </a:r>
            <a:r>
              <a:rPr lang="en-US" sz="1600" dirty="0" smtClean="0"/>
              <a:t> </a:t>
            </a:r>
            <a:r>
              <a:rPr lang="en-US" sz="1600" dirty="0" err="1" smtClean="0"/>
              <a:t>способствует</a:t>
            </a:r>
            <a:r>
              <a:rPr lang="en-US" sz="1600" dirty="0" smtClean="0"/>
              <a:t> </a:t>
            </a:r>
            <a:r>
              <a:rPr lang="en-US" sz="1600" dirty="0" err="1" smtClean="0"/>
              <a:t>усвоению</a:t>
            </a:r>
            <a:r>
              <a:rPr lang="en-US" sz="1600" dirty="0" smtClean="0"/>
              <a:t> </a:t>
            </a:r>
            <a:r>
              <a:rPr lang="en-US" sz="1600" dirty="0" err="1" smtClean="0"/>
              <a:t>третьего</a:t>
            </a:r>
            <a:r>
              <a:rPr lang="en-US" sz="1600" dirty="0" smtClean="0"/>
              <a:t> </a:t>
            </a:r>
            <a:r>
              <a:rPr lang="en-US" sz="1600" dirty="0" err="1" smtClean="0"/>
              <a:t>языка</a:t>
            </a:r>
            <a:r>
              <a:rPr lang="en-US" sz="1600" dirty="0" smtClean="0"/>
              <a:t> </a:t>
            </a:r>
            <a:r>
              <a:rPr lang="en-US" sz="1600" dirty="0" err="1" smtClean="0"/>
              <a:t>на</a:t>
            </a:r>
            <a:r>
              <a:rPr lang="en-US" sz="1600" dirty="0" smtClean="0"/>
              <a:t> </a:t>
            </a:r>
            <a:r>
              <a:rPr lang="en-US" sz="1600" dirty="0" err="1" smtClean="0"/>
              <a:t>основании</a:t>
            </a:r>
            <a:r>
              <a:rPr lang="en-US" sz="1600" dirty="0" smtClean="0"/>
              <a:t> </a:t>
            </a:r>
            <a:r>
              <a:rPr lang="en-US" sz="1600" dirty="0" err="1" smtClean="0"/>
              <a:t>активизации</a:t>
            </a:r>
            <a:r>
              <a:rPr lang="en-US" sz="1600" dirty="0" smtClean="0"/>
              <a:t> </a:t>
            </a:r>
            <a:r>
              <a:rPr lang="en-US" sz="1600" dirty="0" err="1" smtClean="0"/>
              <a:t>металингвистических</a:t>
            </a:r>
            <a:r>
              <a:rPr lang="en-US" sz="1600" dirty="0" smtClean="0"/>
              <a:t> </a:t>
            </a:r>
            <a:r>
              <a:rPr lang="en-US" sz="1600" dirty="0" err="1" smtClean="0"/>
              <a:t>интересов</a:t>
            </a:r>
            <a:r>
              <a:rPr lang="en-US" sz="1600" dirty="0" smtClean="0"/>
              <a:t> </a:t>
            </a:r>
            <a:r>
              <a:rPr lang="en-US" sz="1600" dirty="0" err="1" smtClean="0"/>
              <a:t>ребенка</a:t>
            </a:r>
            <a:r>
              <a:rPr lang="en-US" sz="1600" dirty="0" smtClean="0"/>
              <a:t> и </a:t>
            </a:r>
            <a:r>
              <a:rPr lang="en-US" sz="1600" dirty="0" err="1" smtClean="0"/>
              <a:t>биграмотности</a:t>
            </a:r>
            <a:r>
              <a:rPr lang="en-US" sz="1600" dirty="0" smtClean="0"/>
              <a:t>. </a:t>
            </a:r>
            <a:r>
              <a:rPr lang="en-US" sz="1600" dirty="0" err="1" smtClean="0"/>
              <a:t>Чтение</a:t>
            </a:r>
            <a:r>
              <a:rPr lang="en-US" sz="1600" dirty="0" smtClean="0"/>
              <a:t> </a:t>
            </a:r>
            <a:r>
              <a:rPr lang="en-US" sz="1600" dirty="0" err="1" smtClean="0"/>
              <a:t>на</a:t>
            </a:r>
            <a:r>
              <a:rPr lang="en-US" sz="1600" dirty="0" smtClean="0"/>
              <a:t> </a:t>
            </a:r>
            <a:r>
              <a:rPr lang="en-US" sz="1600" dirty="0" err="1" smtClean="0"/>
              <a:t>одном</a:t>
            </a:r>
            <a:r>
              <a:rPr lang="en-US" sz="1600" dirty="0" smtClean="0"/>
              <a:t> </a:t>
            </a:r>
            <a:r>
              <a:rPr lang="en-US" sz="1600" dirty="0" err="1" smtClean="0"/>
              <a:t>из</a:t>
            </a:r>
            <a:r>
              <a:rPr lang="en-US" sz="1600" dirty="0" smtClean="0"/>
              <a:t> </a:t>
            </a:r>
            <a:r>
              <a:rPr lang="en-US" sz="1600" dirty="0" err="1" smtClean="0"/>
              <a:t>языков</a:t>
            </a:r>
            <a:r>
              <a:rPr lang="en-US" sz="1600" dirty="0" smtClean="0"/>
              <a:t> </a:t>
            </a:r>
            <a:r>
              <a:rPr lang="en-US" sz="1600" dirty="0" err="1" smtClean="0"/>
              <a:t>он</a:t>
            </a:r>
            <a:r>
              <a:rPr lang="en-US" sz="1600" dirty="0" smtClean="0"/>
              <a:t> </a:t>
            </a:r>
            <a:r>
              <a:rPr lang="en-US" sz="1600" dirty="0" err="1" smtClean="0"/>
              <a:t>способен</a:t>
            </a:r>
            <a:r>
              <a:rPr lang="en-US" sz="1600" dirty="0" smtClean="0"/>
              <a:t> </a:t>
            </a:r>
            <a:r>
              <a:rPr lang="en-US" sz="1600" dirty="0" err="1" smtClean="0"/>
              <a:t>освоить</a:t>
            </a:r>
            <a:r>
              <a:rPr lang="en-US" sz="1600" dirty="0" smtClean="0"/>
              <a:t> </a:t>
            </a:r>
            <a:r>
              <a:rPr lang="en-US" sz="1600" dirty="0" err="1" smtClean="0"/>
              <a:t>самостоятельно</a:t>
            </a:r>
            <a:r>
              <a:rPr lang="en-US" sz="1600" dirty="0" smtClean="0"/>
              <a:t>.</a:t>
            </a:r>
            <a:endParaRPr lang="de-AT" sz="1600" dirty="0" smtClean="0"/>
          </a:p>
          <a:p>
            <a:pPr lvl="0" algn="just"/>
            <a:r>
              <a:rPr lang="ru-RU" sz="1600" dirty="0" smtClean="0"/>
              <a:t>13.  У </a:t>
            </a:r>
            <a:r>
              <a:rPr lang="en-US" sz="1600" dirty="0" err="1" smtClean="0"/>
              <a:t>биэтнических</a:t>
            </a:r>
            <a:r>
              <a:rPr lang="en-US" sz="1600" dirty="0" smtClean="0"/>
              <a:t> </a:t>
            </a:r>
            <a:r>
              <a:rPr lang="en-US" sz="1600" dirty="0" err="1" smtClean="0"/>
              <a:t>билингвов</a:t>
            </a:r>
            <a:r>
              <a:rPr lang="en-US" sz="1600" dirty="0" smtClean="0"/>
              <a:t> </a:t>
            </a:r>
            <a:r>
              <a:rPr lang="en-US" sz="1600" dirty="0" err="1" smtClean="0"/>
              <a:t>обычно</a:t>
            </a:r>
            <a:r>
              <a:rPr lang="en-US" sz="1600" dirty="0" smtClean="0"/>
              <a:t> </a:t>
            </a:r>
            <a:r>
              <a:rPr lang="en-US" sz="1600" dirty="0" err="1" smtClean="0"/>
              <a:t>формируется</a:t>
            </a:r>
            <a:r>
              <a:rPr lang="en-US" sz="1600" dirty="0" smtClean="0"/>
              <a:t> </a:t>
            </a:r>
            <a:r>
              <a:rPr lang="en-US" sz="1600" dirty="0" err="1" smtClean="0"/>
              <a:t>би</a:t>
            </a:r>
            <a:r>
              <a:rPr lang="en-US" sz="1600" dirty="0" smtClean="0"/>
              <a:t>-</a:t>
            </a:r>
            <a:r>
              <a:rPr lang="ru-RU" sz="1600" dirty="0" smtClean="0"/>
              <a:t>к</a:t>
            </a:r>
            <a:r>
              <a:rPr lang="en-US" sz="1600" dirty="0" err="1" smtClean="0"/>
              <a:t>ультуральность</a:t>
            </a:r>
            <a:r>
              <a:rPr lang="ru-RU" sz="1600" dirty="0" smtClean="0"/>
              <a:t>.</a:t>
            </a:r>
            <a:endParaRPr lang="de-AT" sz="1600" dirty="0" smtClean="0"/>
          </a:p>
          <a:p>
            <a:pPr algn="r"/>
            <a:r>
              <a:rPr lang="en-US" sz="1600" dirty="0" smtClean="0"/>
              <a:t> </a:t>
            </a:r>
            <a:r>
              <a:rPr lang="ru-RU" sz="1200" dirty="0" smtClean="0"/>
              <a:t>Г.Н. Чиршева. Детский билингвизм:одновременное усвоение двух языков. Санкт-Петербург «Златоуст» 2012.</a:t>
            </a:r>
            <a:endParaRPr lang="de-AT" sz="1200" dirty="0" smtClean="0"/>
          </a:p>
          <a:p>
            <a:pPr algn="r"/>
            <a:r>
              <a:rPr lang="en-US" sz="1200" dirty="0" smtClean="0"/>
              <a:t> </a:t>
            </a:r>
            <a:endParaRPr lang="de-AT" sz="1200" dirty="0" smtClean="0"/>
          </a:p>
          <a:p>
            <a:endParaRPr lang="de-AT"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latin typeface="Arial Black" pitchFamily="34" charset="0"/>
              </a:rPr>
              <a:t>Причины</a:t>
            </a:r>
            <a:endParaRPr lang="de-AT" dirty="0"/>
          </a:p>
        </p:txBody>
      </p:sp>
      <p:sp>
        <p:nvSpPr>
          <p:cNvPr id="3" name="Inhaltsplatzhalter 2"/>
          <p:cNvSpPr>
            <a:spLocks noGrp="1"/>
          </p:cNvSpPr>
          <p:nvPr>
            <p:ph idx="1"/>
          </p:nvPr>
        </p:nvSpPr>
        <p:spPr/>
        <p:txBody>
          <a:bodyPr>
            <a:normAutofit fontScale="92500" lnSpcReduction="20000"/>
          </a:bodyPr>
          <a:lstStyle/>
          <a:p>
            <a:pPr algn="just">
              <a:buFont typeface="Wingdings" pitchFamily="2" charset="2"/>
              <a:buNone/>
              <a:defRPr/>
            </a:pPr>
            <a:r>
              <a:rPr lang="de-AT" dirty="0" smtClean="0"/>
              <a:t>	1</a:t>
            </a:r>
            <a:r>
              <a:rPr lang="ru-RU" dirty="0" smtClean="0"/>
              <a:t>. Многие родители, переехавшие за рубеж, не желают учить своих детей русскому языку, объясняя это тем, что ребёнок должен адаптироваться к данной стране и данному языку, считая, что русскому языку он научится сам в семье позже.</a:t>
            </a:r>
          </a:p>
          <a:p>
            <a:pPr algn="just">
              <a:buFont typeface="Wingdings" pitchFamily="2" charset="2"/>
              <a:buNone/>
              <a:defRPr/>
            </a:pPr>
            <a:r>
              <a:rPr lang="ru-RU" dirty="0" smtClean="0"/>
              <a:t>	По данным нейрофизиологов, если русский язык не поддерживать в течение 4 лет, дети полностью забудут русскую речь. </a:t>
            </a:r>
            <a:endParaRPr lang="de-DE" dirty="0" smtClean="0"/>
          </a:p>
          <a:p>
            <a:pPr algn="just">
              <a:buFont typeface="Wingdings" pitchFamily="2" charset="2"/>
              <a:buNone/>
              <a:defRPr/>
            </a:pPr>
            <a:r>
              <a:rPr lang="de-DE" dirty="0" smtClean="0"/>
              <a:t>	</a:t>
            </a:r>
            <a:r>
              <a:rPr lang="ru-RU" dirty="0" smtClean="0"/>
              <a:t>Период, необходимый ребёнку для усвоения языковой системы, охватывает возраст от 2 до 5 лет и продолжается в среднем до 11-12 лет, после чего наступает «языковая зрелость». Если этот период упустить, можно полностью потерять язык.</a:t>
            </a:r>
            <a:endParaRPr lang="de-DE"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latin typeface="Arial Black" pitchFamily="34" charset="0"/>
              </a:rPr>
              <a:t>Причины</a:t>
            </a:r>
            <a:endParaRPr lang="de-AT" dirty="0"/>
          </a:p>
        </p:txBody>
      </p:sp>
      <p:sp>
        <p:nvSpPr>
          <p:cNvPr id="3" name="Inhaltsplatzhalter 2"/>
          <p:cNvSpPr>
            <a:spLocks noGrp="1"/>
          </p:cNvSpPr>
          <p:nvPr>
            <p:ph idx="1"/>
          </p:nvPr>
        </p:nvSpPr>
        <p:spPr/>
        <p:txBody>
          <a:bodyPr>
            <a:normAutofit fontScale="92500"/>
          </a:bodyPr>
          <a:lstStyle/>
          <a:p>
            <a:pPr algn="just">
              <a:buNone/>
              <a:defRPr/>
            </a:pPr>
            <a:r>
              <a:rPr lang="ru-RU" dirty="0" smtClean="0"/>
              <a:t>2. Учителя, имеющие опыт преподавания русского языка в российских школах или русского как иностранного, пытаются учить детей за рубежом по той же самой методике. </a:t>
            </a:r>
          </a:p>
          <a:p>
            <a:pPr algn="just">
              <a:defRPr/>
            </a:pPr>
            <a:r>
              <a:rPr lang="ru-RU" dirty="0" smtClean="0"/>
              <a:t>Эти дети не являются чисто русскоязычными, т.к. со сверстниками, а в двуязычных семьях - и с одним из родителей - они общаются на языке страны проживания, который в этом случае преобладает в их общении. Для них русский язык фактически перестал быть родным, но в то же время и не стал иностранным.</a:t>
            </a:r>
            <a:endParaRPr lang="de-DE"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latin typeface="Arial Black" pitchFamily="34" charset="0"/>
              </a:rPr>
              <a:t>Причины</a:t>
            </a:r>
            <a:endParaRPr lang="de-AT" dirty="0"/>
          </a:p>
        </p:txBody>
      </p:sp>
      <p:sp>
        <p:nvSpPr>
          <p:cNvPr id="3" name="Inhaltsplatzhalter 2"/>
          <p:cNvSpPr>
            <a:spLocks noGrp="1"/>
          </p:cNvSpPr>
          <p:nvPr>
            <p:ph idx="1"/>
          </p:nvPr>
        </p:nvSpPr>
        <p:spPr/>
        <p:txBody>
          <a:bodyPr>
            <a:normAutofit fontScale="92500" lnSpcReduction="20000"/>
          </a:bodyPr>
          <a:lstStyle/>
          <a:p>
            <a:pPr algn="just">
              <a:defRPr/>
            </a:pPr>
            <a:r>
              <a:rPr lang="ru-RU" dirty="0" smtClean="0"/>
              <a:t>Если в России ребёнок поступает в школу со словарным запасом в 5-7 тысяч русских слов, то за границей его словарь к этому периоду не превышает 400-500 слов. </a:t>
            </a:r>
          </a:p>
          <a:p>
            <a:pPr algn="just">
              <a:defRPr/>
            </a:pPr>
            <a:r>
              <a:rPr lang="ru-RU" dirty="0" smtClean="0"/>
              <a:t>Для обучения этих детей не срабатывает методика преподавания русского языка как родного или как иностранного. Необходима специальная методика «русского как семейного».</a:t>
            </a:r>
            <a:endParaRPr lang="de-DE" dirty="0" smtClean="0"/>
          </a:p>
          <a:p>
            <a:pPr algn="just">
              <a:lnSpc>
                <a:spcPct val="120000"/>
              </a:lnSpc>
              <a:defRPr/>
            </a:pPr>
            <a:r>
              <a:rPr lang="ru-RU" dirty="0" smtClean="0"/>
              <a:t>Преподавателям русского языка как родного или русского как иностранного очень сложно преподавать «русский как семейный». Для этого нужна специальная подготовка</a:t>
            </a:r>
            <a:r>
              <a:rPr lang="ru-RU" sz="3600" dirty="0" smtClean="0"/>
              <a:t>.</a:t>
            </a:r>
            <a:endParaRPr lang="de-DE" sz="36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latin typeface="Arial Black" pitchFamily="34" charset="0"/>
              </a:rPr>
              <a:t>Причины</a:t>
            </a:r>
            <a:endParaRPr lang="de-AT" dirty="0"/>
          </a:p>
        </p:txBody>
      </p:sp>
      <p:sp>
        <p:nvSpPr>
          <p:cNvPr id="3" name="Inhaltsplatzhalter 2"/>
          <p:cNvSpPr>
            <a:spLocks noGrp="1"/>
          </p:cNvSpPr>
          <p:nvPr>
            <p:ph idx="1"/>
          </p:nvPr>
        </p:nvSpPr>
        <p:spPr/>
        <p:txBody>
          <a:bodyPr/>
          <a:lstStyle/>
          <a:p>
            <a:pPr algn="just">
              <a:defRPr/>
            </a:pPr>
            <a:r>
              <a:rPr lang="ru-RU" sz="2800" dirty="0" smtClean="0"/>
              <a:t>3</a:t>
            </a:r>
            <a:r>
              <a:rPr lang="ru-RU" dirty="0" smtClean="0"/>
              <a:t>. Не годятся для обучения таких детей и учебники для детей с родным русским языком или учебники русского языка для иностранцев, изданные в России, какими бы красочными они ни были. </a:t>
            </a:r>
          </a:p>
          <a:p>
            <a:pPr algn="just">
              <a:defRPr/>
            </a:pPr>
            <a:r>
              <a:rPr lang="ru-RU" dirty="0" smtClean="0"/>
              <a:t>Необходимы национально ориентирован-ные учебники для детей из смешанных семей, проживающих в данной конкретной стране,учитывающие особенности куль-туры России и страны проживания</a:t>
            </a:r>
            <a:r>
              <a:rPr lang="ru-RU" sz="2800" dirty="0" smtClean="0"/>
              <a:t>.</a:t>
            </a:r>
            <a:endParaRPr lang="de-DE" sz="28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ru-RU" dirty="0" smtClean="0">
                <a:latin typeface="Arial Black" pitchFamily="34" charset="0"/>
              </a:rPr>
              <a:t>Причины</a:t>
            </a:r>
            <a:endParaRPr lang="de-AT" dirty="0"/>
          </a:p>
        </p:txBody>
      </p:sp>
      <p:sp>
        <p:nvSpPr>
          <p:cNvPr id="3" name="Inhaltsplatzhalter 2"/>
          <p:cNvSpPr>
            <a:spLocks noGrp="1"/>
          </p:cNvSpPr>
          <p:nvPr>
            <p:ph idx="1"/>
          </p:nvPr>
        </p:nvSpPr>
        <p:spPr/>
        <p:txBody>
          <a:bodyPr/>
          <a:lstStyle/>
          <a:p>
            <a:pPr algn="just">
              <a:buFont typeface="Wingdings" pitchFamily="2" charset="2"/>
              <a:buNone/>
              <a:defRPr/>
            </a:pPr>
            <a:r>
              <a:rPr lang="ru-RU" sz="2800" dirty="0" smtClean="0"/>
              <a:t>	</a:t>
            </a:r>
            <a:r>
              <a:rPr lang="ru-RU" sz="3200" dirty="0" smtClean="0"/>
              <a:t>4. Иногда ребёнок не хочет общаться на данном языке из-за неуверенности и страха. </a:t>
            </a:r>
          </a:p>
          <a:p>
            <a:pPr algn="just">
              <a:buNone/>
              <a:defRPr/>
            </a:pPr>
            <a:r>
              <a:rPr lang="ru-RU" sz="3200" dirty="0" smtClean="0"/>
              <a:t>	Прежде всего родители должны быть заинтересованы в двуязычном развитии своих детей и их интеграции, а не ассимиляции в страну проживания.</a:t>
            </a:r>
            <a:endParaRPr lang="de-DE" sz="3200" dirty="0" smtClean="0"/>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320040"/>
            <a:ext cx="7239000" cy="1143000"/>
          </a:xfrm>
        </p:spPr>
        <p:txBody>
          <a:bodyPr>
            <a:normAutofit fontScale="90000"/>
          </a:bodyPr>
          <a:lstStyle/>
          <a:p>
            <a:pPr algn="ctr"/>
            <a:r>
              <a:rPr lang="de-AT" u="sng" dirty="0" smtClean="0"/>
              <a:t/>
            </a:r>
            <a:br>
              <a:rPr lang="de-AT" u="sng" dirty="0" smtClean="0"/>
            </a:br>
            <a:r>
              <a:rPr lang="de-AT" u="sng" dirty="0" smtClean="0"/>
              <a:t/>
            </a:r>
            <a:br>
              <a:rPr lang="de-AT" u="sng" dirty="0" smtClean="0"/>
            </a:br>
            <a:r>
              <a:rPr lang="de-AT" u="sng" dirty="0" smtClean="0"/>
              <a:t/>
            </a:r>
            <a:br>
              <a:rPr lang="de-AT" u="sng" dirty="0" smtClean="0"/>
            </a:br>
            <a:r>
              <a:rPr lang="de-AT" dirty="0" smtClean="0"/>
              <a:t/>
            </a:r>
            <a:br>
              <a:rPr lang="de-AT" dirty="0" smtClean="0"/>
            </a:br>
            <a:r>
              <a:rPr lang="ru-RU" dirty="0" smtClean="0"/>
              <a:t>Фразы родителей</a:t>
            </a:r>
            <a:br>
              <a:rPr lang="ru-RU" dirty="0" smtClean="0"/>
            </a:br>
            <a:endParaRPr lang="de-AT" dirty="0"/>
          </a:p>
        </p:txBody>
      </p:sp>
      <p:sp>
        <p:nvSpPr>
          <p:cNvPr id="3" name="Inhaltsplatzhalter 2"/>
          <p:cNvSpPr>
            <a:spLocks noGrp="1"/>
          </p:cNvSpPr>
          <p:nvPr>
            <p:ph idx="1"/>
          </p:nvPr>
        </p:nvSpPr>
        <p:spPr/>
        <p:txBody>
          <a:bodyPr>
            <a:noAutofit/>
          </a:bodyPr>
          <a:lstStyle/>
          <a:p>
            <a:pPr algn="ctr">
              <a:buNone/>
            </a:pPr>
            <a:r>
              <a:rPr lang="ru-RU" sz="1400" dirty="0" smtClean="0"/>
              <a:t>Сдачу вернешь! </a:t>
            </a:r>
          </a:p>
          <a:p>
            <a:pPr algn="ctr">
              <a:buNone/>
            </a:pPr>
            <a:r>
              <a:rPr lang="ru-RU" sz="1400" dirty="0" smtClean="0"/>
              <a:t/>
            </a:r>
            <a:br>
              <a:rPr lang="ru-RU" sz="1400" dirty="0" smtClean="0"/>
            </a:br>
            <a:r>
              <a:rPr lang="ru-RU" sz="1400" dirty="0" smtClean="0"/>
              <a:t>Хочешь чаю? Пойди налей.</a:t>
            </a:r>
          </a:p>
          <a:p>
            <a:pPr algn="ctr">
              <a:buNone/>
            </a:pPr>
            <a:r>
              <a:rPr lang="ru-RU" sz="1400" dirty="0" smtClean="0"/>
              <a:t> </a:t>
            </a:r>
            <a:br>
              <a:rPr lang="ru-RU" sz="1400" dirty="0" smtClean="0"/>
            </a:br>
            <a:r>
              <a:rPr lang="ru-RU" sz="1400" dirty="0" smtClean="0"/>
              <a:t>Сколько можно говорить?Выключай свет! </a:t>
            </a:r>
          </a:p>
          <a:p>
            <a:pPr algn="ctr">
              <a:buNone/>
            </a:pPr>
            <a:r>
              <a:rPr lang="ru-RU" sz="1400" dirty="0" smtClean="0"/>
              <a:t/>
            </a:r>
            <a:br>
              <a:rPr lang="ru-RU" sz="1400" dirty="0" smtClean="0"/>
            </a:br>
            <a:r>
              <a:rPr lang="ru-RU" sz="1400" dirty="0" smtClean="0"/>
              <a:t>Я тебе русским языком говорю!</a:t>
            </a:r>
          </a:p>
          <a:p>
            <a:pPr algn="ctr">
              <a:buNone/>
            </a:pPr>
            <a:r>
              <a:rPr lang="ru-RU" sz="1400" dirty="0" smtClean="0"/>
              <a:t/>
            </a:r>
            <a:br>
              <a:rPr lang="ru-RU" sz="1400" dirty="0" smtClean="0"/>
            </a:br>
            <a:r>
              <a:rPr lang="ru-RU" sz="1400" dirty="0" smtClean="0"/>
              <a:t>Я уже не знаю, как с тобой разговаривать! </a:t>
            </a:r>
          </a:p>
          <a:p>
            <a:pPr algn="ctr">
              <a:buNone/>
            </a:pPr>
            <a:endParaRPr lang="de-AT" sz="1400" dirty="0" smtClean="0"/>
          </a:p>
          <a:p>
            <a:pPr algn="ctr">
              <a:buNone/>
            </a:pPr>
            <a:r>
              <a:rPr lang="ru-RU" sz="1400" dirty="0" smtClean="0"/>
              <a:t>Вот зря мы тебя в детстве не лупили! </a:t>
            </a:r>
          </a:p>
          <a:p>
            <a:pPr algn="ctr">
              <a:buNone/>
            </a:pPr>
            <a:r>
              <a:rPr lang="ru-RU" sz="1400" dirty="0" smtClean="0"/>
              <a:t/>
            </a:r>
            <a:br>
              <a:rPr lang="ru-RU" sz="1400" dirty="0" smtClean="0"/>
            </a:br>
            <a:r>
              <a:rPr lang="ru-RU" sz="1400" dirty="0" smtClean="0"/>
              <a:t>Тебе не стыдно, а? </a:t>
            </a:r>
          </a:p>
          <a:p>
            <a:pPr algn="ctr">
              <a:buNone/>
            </a:pPr>
            <a:r>
              <a:rPr lang="ru-RU" sz="1400" dirty="0" smtClean="0"/>
              <a:t/>
            </a:r>
            <a:br>
              <a:rPr lang="ru-RU" sz="1400" dirty="0" smtClean="0"/>
            </a:br>
            <a:r>
              <a:rPr lang="ru-RU" sz="1400" dirty="0" smtClean="0"/>
              <a:t>У меня болит голова от твоей музыки! </a:t>
            </a:r>
          </a:p>
          <a:p>
            <a:pPr algn="ctr">
              <a:buNone/>
            </a:pPr>
            <a:r>
              <a:rPr lang="ru-RU" sz="1400" dirty="0" smtClean="0"/>
              <a:t/>
            </a:r>
            <a:br>
              <a:rPr lang="ru-RU" sz="1400" dirty="0" smtClean="0"/>
            </a:br>
            <a:r>
              <a:rPr lang="ru-RU" sz="1400" dirty="0" smtClean="0"/>
              <a:t>Я тебе слово, ты мне 10. </a:t>
            </a:r>
            <a:br>
              <a:rPr lang="ru-RU" sz="1400" dirty="0" smtClean="0"/>
            </a:br>
            <a:r>
              <a:rPr lang="ru-RU" sz="1400" dirty="0" smtClean="0"/>
              <a:t/>
            </a:r>
            <a:br>
              <a:rPr lang="ru-RU" sz="1400" dirty="0" smtClean="0"/>
            </a:br>
            <a:r>
              <a:rPr lang="ru-RU" sz="1400" dirty="0" smtClean="0"/>
              <a:t>С друзьями ты тоже так разговариваешь? </a:t>
            </a:r>
            <a:br>
              <a:rPr lang="ru-RU" sz="1400" dirty="0" smtClean="0"/>
            </a:br>
            <a:r>
              <a:rPr lang="de-DE" sz="1400" dirty="0" smtClean="0"/>
              <a:t/>
            </a:r>
            <a:br>
              <a:rPr lang="de-DE" sz="1400" dirty="0" smtClean="0"/>
            </a:br>
            <a:endParaRPr lang="de-AT" sz="1400" dirty="0" smtClean="0"/>
          </a:p>
          <a:p>
            <a:endParaRPr lang="de-AT"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algn="ctr"/>
            <a:r>
              <a:rPr lang="ru-RU" sz="2400" baseline="-25000" dirty="0" smtClean="0"/>
              <a:t>Неэффективность преподавания русского как иностранного (РКИ) и русского как родного детям-билингвам</a:t>
            </a:r>
            <a:r>
              <a:rPr lang="de-AT" sz="2400" baseline="-25000" dirty="0" smtClean="0"/>
              <a:t/>
            </a:r>
            <a:br>
              <a:rPr lang="de-AT" sz="2400" baseline="-25000" dirty="0" smtClean="0"/>
            </a:br>
            <a:endParaRPr lang="de-AT" sz="2400" dirty="0"/>
          </a:p>
        </p:txBody>
      </p:sp>
      <p:sp>
        <p:nvSpPr>
          <p:cNvPr id="3" name="Inhaltsplatzhalter 2"/>
          <p:cNvSpPr>
            <a:spLocks noGrp="1"/>
          </p:cNvSpPr>
          <p:nvPr>
            <p:ph idx="1"/>
          </p:nvPr>
        </p:nvSpPr>
        <p:spPr/>
        <p:txBody>
          <a:bodyPr>
            <a:normAutofit fontScale="92500" lnSpcReduction="10000"/>
          </a:bodyPr>
          <a:lstStyle/>
          <a:p>
            <a:pPr algn="just"/>
            <a:r>
              <a:rPr lang="ru-RU" baseline="-25000" dirty="0" smtClean="0"/>
              <a:t> </a:t>
            </a:r>
            <a:r>
              <a:rPr lang="ru-RU" sz="2800" baseline="-25000" dirty="0" smtClean="0">
                <a:latin typeface="Arial" pitchFamily="34" charset="0"/>
                <a:cs typeface="Arial" pitchFamily="34" charset="0"/>
              </a:rPr>
              <a:t>По уровню владения каждым из языков дети- билингвы уступают детям-моноглингвам того же возраста. </a:t>
            </a:r>
          </a:p>
          <a:p>
            <a:pPr algn="just"/>
            <a:endParaRPr lang="de-AT" sz="2800" baseline="-25000" dirty="0" smtClean="0">
              <a:latin typeface="Arial" pitchFamily="34" charset="0"/>
              <a:cs typeface="Arial" pitchFamily="34" charset="0"/>
            </a:endParaRPr>
          </a:p>
          <a:p>
            <a:pPr lvl="0" algn="just"/>
            <a:r>
              <a:rPr lang="ru-RU" sz="2800" baseline="-25000" dirty="0" smtClean="0">
                <a:latin typeface="Arial" pitchFamily="34" charset="0"/>
                <a:cs typeface="Arial" pitchFamily="34" charset="0"/>
              </a:rPr>
              <a:t>Языковая практика детей соотечественников, живущих  вне России, ограничена, в основном, семьей. Их языковая компетенция ниже, чем у российских школьников.</a:t>
            </a:r>
          </a:p>
          <a:p>
            <a:pPr lvl="0" algn="just"/>
            <a:endParaRPr lang="ru-RU" sz="2800" baseline="-25000" dirty="0" smtClean="0">
              <a:latin typeface="Arial" pitchFamily="34" charset="0"/>
              <a:cs typeface="Arial" pitchFamily="34" charset="0"/>
            </a:endParaRPr>
          </a:p>
          <a:p>
            <a:pPr lvl="0" algn="just"/>
            <a:endParaRPr lang="de-AT" sz="2800" baseline="-25000" dirty="0" smtClean="0">
              <a:latin typeface="Arial" pitchFamily="34" charset="0"/>
              <a:cs typeface="Arial" pitchFamily="34" charset="0"/>
            </a:endParaRPr>
          </a:p>
          <a:p>
            <a:pPr lvl="0" algn="just"/>
            <a:r>
              <a:rPr lang="ru-RU" sz="2800" baseline="-25000" dirty="0" smtClean="0">
                <a:latin typeface="Arial" pitchFamily="34" charset="0"/>
                <a:cs typeface="Arial" pitchFamily="34" charset="0"/>
              </a:rPr>
              <a:t>У детей-билингвов, интенсивно изучающих в школе язык страны проживания, возникают специфические трудности в изучении русской грамматики, обусловленные влиянием языка страны проживания</a:t>
            </a:r>
          </a:p>
          <a:p>
            <a:pPr lvl="0" algn="just"/>
            <a:endParaRPr lang="ru-RU" sz="2800" baseline="-25000" dirty="0" smtClean="0">
              <a:latin typeface="Arial" pitchFamily="34" charset="0"/>
              <a:cs typeface="Arial" pitchFamily="34" charset="0"/>
            </a:endParaRPr>
          </a:p>
          <a:p>
            <a:pPr lvl="0" algn="just"/>
            <a:endParaRPr lang="de-AT" sz="2800" baseline="-25000" dirty="0" smtClean="0">
              <a:latin typeface="Arial" pitchFamily="34" charset="0"/>
              <a:cs typeface="Arial" pitchFamily="34" charset="0"/>
            </a:endParaRPr>
          </a:p>
          <a:p>
            <a:pPr lvl="0" algn="just"/>
            <a:r>
              <a:rPr lang="ru-RU" sz="2800" baseline="-25000" dirty="0" smtClean="0">
                <a:latin typeface="Arial" pitchFamily="34" charset="0"/>
                <a:cs typeface="Arial" pitchFamily="34" charset="0"/>
              </a:rPr>
              <a:t>Программа для российской школы рассчитана на интенсивные</a:t>
            </a:r>
            <a:r>
              <a:rPr lang="de-AT" sz="2800" baseline="-25000" dirty="0" smtClean="0">
                <a:latin typeface="Arial" pitchFamily="34" charset="0"/>
                <a:cs typeface="Arial" pitchFamily="34" charset="0"/>
              </a:rPr>
              <a:t> </a:t>
            </a:r>
            <a:r>
              <a:rPr lang="ru-RU" sz="2800" baseline="-25000" dirty="0" smtClean="0">
                <a:latin typeface="Arial" pitchFamily="34" charset="0"/>
                <a:cs typeface="Arial" pitchFamily="34" charset="0"/>
              </a:rPr>
              <a:t>ежедневные занятия, которые невозможно осуществить в школе выходного дня</a:t>
            </a:r>
            <a:endParaRPr lang="de-AT" sz="2800" baseline="-25000" dirty="0" smtClean="0">
              <a:latin typeface="Arial" pitchFamily="34" charset="0"/>
              <a:cs typeface="Arial" pitchFamily="34" charset="0"/>
            </a:endParaRPr>
          </a:p>
          <a:p>
            <a:endParaRPr lang="de-A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linds(horizontal)">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blinds(horizontal)">
                                      <p:cBhvr>
                                        <p:cTn id="1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ysithea">
  <a:themeElements>
    <a:clrScheme name="Lysithea">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Lysithea">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ysithea">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0</TotalTime>
  <Words>1378</Words>
  <Application>Microsoft Office PowerPoint</Application>
  <PresentationFormat>Bildschirmpräsentation (4:3)</PresentationFormat>
  <Paragraphs>116</Paragraphs>
  <Slides>23</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23</vt:i4>
      </vt:variant>
    </vt:vector>
  </HeadingPairs>
  <TitlesOfParts>
    <vt:vector size="30" baseType="lpstr">
      <vt:lpstr>Arial</vt:lpstr>
      <vt:lpstr>Arial Black</vt:lpstr>
      <vt:lpstr>Mistral</vt:lpstr>
      <vt:lpstr>Trebuchet MS</vt:lpstr>
      <vt:lpstr>Wingdings</vt:lpstr>
      <vt:lpstr>Wingdings 2</vt:lpstr>
      <vt:lpstr>Lysithea</vt:lpstr>
      <vt:lpstr>Русский язык в системе билингвального образования  </vt:lpstr>
      <vt:lpstr>Культурная адаптация</vt:lpstr>
      <vt:lpstr>Причины</vt:lpstr>
      <vt:lpstr>Причины</vt:lpstr>
      <vt:lpstr>Причины</vt:lpstr>
      <vt:lpstr>Причины</vt:lpstr>
      <vt:lpstr>Причины</vt:lpstr>
      <vt:lpstr>    Фразы родителей </vt:lpstr>
      <vt:lpstr>Неэффективность преподавания русского как иностранного (РКИ) и русского как родного детям-билингвам </vt:lpstr>
      <vt:lpstr>Основные задачи</vt:lpstr>
      <vt:lpstr>Основные задачи</vt:lpstr>
      <vt:lpstr>   XIII Конгресс МАПРЯЛ  13-20 сентября, Гранада  Круглый стол №8 «Русский язык в системе билингвального образования»   </vt:lpstr>
      <vt:lpstr>Предпосылки для  разработки принципиально нового учебника  русского языка  для билингвальных детей</vt:lpstr>
      <vt:lpstr>Предпосылки для  разработки принципиально нового учебника  русского языка  для билингвальных детей</vt:lpstr>
      <vt:lpstr>специфика преподавания русского языка данной категории учащихся</vt:lpstr>
      <vt:lpstr>специфика преподавания русского языка данной категории учащихся </vt:lpstr>
      <vt:lpstr>специфика преподавания русского языка данной категории учащихся</vt:lpstr>
      <vt:lpstr>специфика преподавания русского языка данной категории учащихся</vt:lpstr>
      <vt:lpstr>специфика преподавания русского языка данной категории учащихся</vt:lpstr>
      <vt:lpstr>  Особенности билингвальных детей, которые необходимо учитывать при обучении русскому языку</vt:lpstr>
      <vt:lpstr> Особенности билингвальных детей, которые необходимо учитывать при обучении русскому языку</vt:lpstr>
      <vt:lpstr> Особенности билингвальных детей, которые необходимо учитывать при обучении русскому языку</vt:lpstr>
      <vt:lpstr> Особенности билингвальных детей, которые необходимо учитывать при обучении русскому языку</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Какой учебник русского языка нужен для детей российских соотечественников за рубежом?</dc:title>
  <dc:creator>berdit</dc:creator>
  <cp:lastModifiedBy>Anatoli Berditchevski</cp:lastModifiedBy>
  <cp:revision>44</cp:revision>
  <dcterms:created xsi:type="dcterms:W3CDTF">2012-04-14T18:38:00Z</dcterms:created>
  <dcterms:modified xsi:type="dcterms:W3CDTF">2015-09-17T20:51:19Z</dcterms:modified>
</cp:coreProperties>
</file>